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715000" cx="9144000"/>
  <p:notesSz cx="6797675" cy="992662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88">
          <p15:clr>
            <a:srgbClr val="A4A3A4"/>
          </p15:clr>
        </p15:guide>
        <p15:guide id="2" orient="horz" pos="3320">
          <p15:clr>
            <a:srgbClr val="A4A3A4"/>
          </p15:clr>
        </p15:guide>
        <p15:guide id="3" pos="317">
          <p15:clr>
            <a:srgbClr val="A4A3A4"/>
          </p15:clr>
        </p15:guide>
        <p15:guide id="4" orient="horz" pos="553">
          <p15:clr>
            <a:srgbClr val="A4A3A4"/>
          </p15:clr>
        </p15:guide>
        <p15:guide id="5" orient="horz" pos="349">
          <p15:clr>
            <a:srgbClr val="A4A3A4"/>
          </p15:clr>
        </p15:guide>
        <p15:guide id="6" pos="2767">
          <p15:clr>
            <a:srgbClr val="A4A3A4"/>
          </p15:clr>
        </p15:guide>
        <p15:guide id="7" pos="2993">
          <p15:clr>
            <a:srgbClr val="A4A3A4"/>
          </p15:clr>
        </p15:guide>
      </p15:sldGuideLst>
    </p:ext>
    <p:ext uri="GoogleSlidesCustomDataVersion2">
      <go:slidesCustomData xmlns:go="http://customooxmlschemas.google.com/" r:id="rId34" roundtripDataSignature="AMtx7min6tFUJUkULmVslW8LIUe+4vVPT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88"/>
        <p:guide pos="3320" orient="horz"/>
        <p:guide pos="317"/>
        <p:guide pos="553" orient="horz"/>
        <p:guide pos="349" orient="horz"/>
        <p:guide pos="2767"/>
        <p:guide pos="2993"/>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6.jp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jpg>
</file>

<file path=ppt/media/image25.jpg>
</file>

<file path=ppt/media/image26.jp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1"/>
            <a:ext cx="2945659" cy="498056"/>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50443" y="1"/>
            <a:ext cx="2945659" cy="498056"/>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428584"/>
            <a:ext cx="2945659" cy="498055"/>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 name="Shape 34"/>
        <p:cNvGrpSpPr/>
        <p:nvPr/>
      </p:nvGrpSpPr>
      <p:grpSpPr>
        <a:xfrm>
          <a:off x="0" y="0"/>
          <a:ext cx="0" cy="0"/>
          <a:chOff x="0" y="0"/>
          <a:chExt cx="0" cy="0"/>
        </a:xfrm>
      </p:grpSpPr>
      <p:sp>
        <p:nvSpPr>
          <p:cNvPr id="35" name="Google Shape;35;p3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 name="Google Shape;36;p3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37" name="Google Shape;37;p36: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ES" sz="1800"/>
              <a:t>Entre los mecanismos más destacados tenemos el apego seguro con la madre en los primeros meses de vida y contar con un adulto que lo quiera incondicionalmente, que esté allí. Es muy importante ese querer incondicional, más allá de sus comportamientos, y demostrar confianza en el comportamiento del niño, “tú puedes, yo sé que tú puedes”</a:t>
            </a:r>
            <a:endParaRPr sz="1800"/>
          </a:p>
        </p:txBody>
      </p:sp>
      <p:sp>
        <p:nvSpPr>
          <p:cNvPr id="173" name="Google Shape;173;p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p1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9" name="Google Shape;199;p1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2" name="Google Shape;212;p1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4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p4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226" name="Google Shape;226;p41: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4: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p1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0" name="Google Shape;240;p1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4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Google Shape;247;p4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248" name="Google Shape;248;p4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5" name="Google Shape;255;p1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3" name="Google Shape;263;p1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37: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 name="Google Shape;48;p3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43: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7" name="Google Shape;287;p43: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288" name="Google Shape;288;p43: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5" name="Google Shape;295;p2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1: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2" name="Google Shape;302;p21: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2: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1" name="Google Shape;321;p22: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ES" sz="1800">
                <a:latin typeface="Calibri"/>
                <a:ea typeface="Calibri"/>
                <a:cs typeface="Calibri"/>
                <a:sym typeface="Calibri"/>
              </a:rPr>
              <a:t>También puedes formular una pregunta que invite al alumno a una reflexión o a recuperar algún dato presentado previamente.</a:t>
            </a:r>
            <a:endParaRPr sz="1800">
              <a:latin typeface="Calibri"/>
              <a:ea typeface="Calibri"/>
              <a:cs typeface="Calibri"/>
              <a:sym typeface="Calibri"/>
            </a:endParaRPr>
          </a:p>
        </p:txBody>
      </p:sp>
      <p:sp>
        <p:nvSpPr>
          <p:cNvPr id="322" name="Google Shape;322;p22: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44: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8" name="Google Shape;328;p44: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4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7" name="Google Shape;337;p4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338" name="Google Shape;338;p4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46: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p4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47: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9" name="Google Shape;359;p4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48:notes"/>
          <p:cNvSpPr txBox="1"/>
          <p:nvPr>
            <p:ph idx="1" type="body"/>
          </p:nvPr>
        </p:nvSpPr>
        <p:spPr>
          <a:xfrm>
            <a:off x="679768" y="4777194"/>
            <a:ext cx="5438140" cy="3908615"/>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p4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3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 name="Google Shape;58;p3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59" name="Google Shape;59;p38: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39: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 name="Google Shape;71;p39: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72" name="Google Shape;72;p39: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40: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 name="Google Shape;83;p40: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84" name="Google Shape;84;p40: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s-E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5: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 name="Google Shape;91;p5: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latin typeface="Arial"/>
              <a:ea typeface="Arial"/>
              <a:cs typeface="Arial"/>
              <a:sym typeface="Arial"/>
            </a:endParaRPr>
          </a:p>
        </p:txBody>
      </p:sp>
      <p:sp>
        <p:nvSpPr>
          <p:cNvPr id="92" name="Google Shape;92;p5:notes"/>
          <p:cNvSpPr txBox="1"/>
          <p:nvPr>
            <p:ph idx="12" type="sldNum"/>
          </p:nvPr>
        </p:nvSpPr>
        <p:spPr>
          <a:xfrm>
            <a:off x="3850443" y="9428584"/>
            <a:ext cx="2945659" cy="49805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6: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 name="Google Shape;103;p6: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7" name="Google Shape;127;p7: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8:notes"/>
          <p:cNvSpPr txBox="1"/>
          <p:nvPr>
            <p:ph idx="1" type="body"/>
          </p:nvPr>
        </p:nvSpPr>
        <p:spPr>
          <a:xfrm>
            <a:off x="679768" y="4777194"/>
            <a:ext cx="5438140" cy="390861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4" name="Google Shape;134;p8:notes"/>
          <p:cNvSpPr/>
          <p:nvPr>
            <p:ph idx="2" type="sldImg"/>
          </p:nvPr>
        </p:nvSpPr>
        <p:spPr>
          <a:xfrm>
            <a:off x="719138" y="1241425"/>
            <a:ext cx="5359400" cy="33496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3" name="Shape 13"/>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Title Slide">
  <p:cSld name="7_Title Slide">
    <p:spTree>
      <p:nvGrpSpPr>
        <p:cNvPr id="25" name="Shape 2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Slide">
  <p:cSld name="8_Title Slide">
    <p:spTree>
      <p:nvGrpSpPr>
        <p:cNvPr id="26" name="Shape 2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Slide">
  <p:cSld name="9_Title Slide">
    <p:spTree>
      <p:nvGrpSpPr>
        <p:cNvPr id="27" name="Shape 27"/>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Title Slide">
  <p:cSld name="10_Title Slide">
    <p:spTree>
      <p:nvGrpSpPr>
        <p:cNvPr id="28" name="Shape 28"/>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B">
  <p:cSld name="Subtema - 1 Imagen B">
    <p:spTree>
      <p:nvGrpSpPr>
        <p:cNvPr id="29" name="Shape 29"/>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Centrada">
  <p:cSld name="Subtema - 1 Imagen Centrada">
    <p:spTree>
      <p:nvGrpSpPr>
        <p:cNvPr id="30" name="Shape 30"/>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2 Imágenes">
  <p:cSld name="Subtema - 2 Imágenes">
    <p:spTree>
      <p:nvGrpSpPr>
        <p:cNvPr id="31" name="Shape 31"/>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Imagen Gigante">
  <p:cSld name="Subtema - Imagen Gigante">
    <p:spTree>
      <p:nvGrpSpPr>
        <p:cNvPr id="32" name="Shape 32"/>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Video">
  <p:cSld name="Subtema - Video">
    <p:spTree>
      <p:nvGrpSpPr>
        <p:cNvPr id="33" name="Shape 3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showMasterSp="0">
  <p:cSld name="Título y objetos">
    <p:spTree>
      <p:nvGrpSpPr>
        <p:cNvPr id="14" name="Shape 14"/>
        <p:cNvGrpSpPr/>
        <p:nvPr/>
      </p:nvGrpSpPr>
      <p:grpSpPr>
        <a:xfrm>
          <a:off x="0" y="0"/>
          <a:ext cx="0" cy="0"/>
          <a:chOff x="0" y="0"/>
          <a:chExt cx="0" cy="0"/>
        </a:xfrm>
      </p:grpSpPr>
      <p:sp>
        <p:nvSpPr>
          <p:cNvPr id="15" name="Google Shape;15;p50"/>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0" i="0" lang="es-ES" sz="600" u="none" cap="none" strike="noStrike">
                <a:solidFill>
                  <a:srgbClr val="7F7F7F"/>
                </a:solidFill>
                <a:latin typeface="Arial"/>
                <a:ea typeface="Arial"/>
                <a:cs typeface="Arial"/>
                <a:sym typeface="Arial"/>
              </a:rPr>
              <a:t>© ISIL. Todos los derechos reservados</a:t>
            </a:r>
            <a:endParaRPr/>
          </a:p>
        </p:txBody>
      </p:sp>
      <p:sp>
        <p:nvSpPr>
          <p:cNvPr id="16" name="Google Shape;16;p50"/>
          <p:cNvSpPr txBox="1"/>
          <p:nvPr/>
        </p:nvSpPr>
        <p:spPr>
          <a:xfrm>
            <a:off x="876300" y="5343295"/>
            <a:ext cx="1957587"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ES" sz="800" u="none" cap="none" strike="noStrike">
                <a:solidFill>
                  <a:srgbClr val="7F7F7F"/>
                </a:solidFill>
                <a:latin typeface="Calibri"/>
                <a:ea typeface="Calibri"/>
                <a:cs typeface="Calibri"/>
                <a:sym typeface="Calibri"/>
              </a:rPr>
              <a:t>DESARROLLO DE RESILIENCIA</a:t>
            </a:r>
            <a:r>
              <a:rPr b="0" i="0" lang="es-ES" sz="800" u="none" cap="none" strike="noStrike">
                <a:solidFill>
                  <a:srgbClr val="7F7F7F"/>
                </a:solidFill>
                <a:latin typeface="Calibri"/>
                <a:ea typeface="Calibri"/>
                <a:cs typeface="Calibri"/>
                <a:sym typeface="Calibri"/>
              </a:rPr>
              <a:t>  </a:t>
            </a:r>
            <a:r>
              <a:rPr b="0" i="0" lang="es-ES" sz="800" u="none" cap="none" strike="noStrike">
                <a:solidFill>
                  <a:srgbClr val="7F7F7F"/>
                </a:solidFill>
                <a:latin typeface="Calibri"/>
                <a:ea typeface="Calibri"/>
                <a:cs typeface="Calibri"/>
                <a:sym typeface="Calibri"/>
              </a:rPr>
              <a:t>•  SESIÓN 01</a:t>
            </a:r>
            <a:endParaRPr b="0" i="0" sz="800" u="none" cap="none" strike="noStrike">
              <a:solidFill>
                <a:srgbClr val="7F7F7F"/>
              </a:solidFill>
              <a:latin typeface="Calibri"/>
              <a:ea typeface="Calibri"/>
              <a:cs typeface="Calibri"/>
              <a:sym typeface="Calibri"/>
            </a:endParaRPr>
          </a:p>
        </p:txBody>
      </p:sp>
      <p:pic>
        <p:nvPicPr>
          <p:cNvPr id="17" name="Google Shape;17;p50"/>
          <p:cNvPicPr preferRelativeResize="0"/>
          <p:nvPr/>
        </p:nvPicPr>
        <p:blipFill rotWithShape="1">
          <a:blip r:embed="rId2">
            <a:alphaModFix amt="20000"/>
          </a:blip>
          <a:srcRect b="0" l="0" r="0" t="0"/>
          <a:stretch/>
        </p:blipFill>
        <p:spPr>
          <a:xfrm>
            <a:off x="506316" y="5349405"/>
            <a:ext cx="369984" cy="20682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18" name="Shape 1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19" name="Shape 1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p:cSld name="5_Title Slide">
    <p:spTree>
      <p:nvGrpSpPr>
        <p:cNvPr id="20" name="Shape 2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ema - 1 Imagen A">
  <p:cSld name="Subtema - 1 Imagen A">
    <p:spTree>
      <p:nvGrpSpPr>
        <p:cNvPr id="21" name="Shape 21"/>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2" name="Shape 2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ítulo y objetos">
  <p:cSld name="1_Título y objetos">
    <p:spTree>
      <p:nvGrpSpPr>
        <p:cNvPr id="23" name="Shape 2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Slide">
  <p:cSld name="6_Title Slide">
    <p:spTree>
      <p:nvGrpSpPr>
        <p:cNvPr id="24" name="Shape 2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5"/>
          <p:cNvSpPr/>
          <p:nvPr/>
        </p:nvSpPr>
        <p:spPr>
          <a:xfrm>
            <a:off x="7204422" y="5371562"/>
            <a:ext cx="1544012" cy="184666"/>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0" i="0" lang="es-ES" sz="600" u="none" cap="none" strike="noStrike">
                <a:solidFill>
                  <a:srgbClr val="7F7F7F"/>
                </a:solidFill>
                <a:latin typeface="Arial"/>
                <a:ea typeface="Arial"/>
                <a:cs typeface="Arial"/>
                <a:sym typeface="Arial"/>
              </a:rPr>
              <a:t>© ISIL. Todos los derechos reservados</a:t>
            </a:r>
            <a:endParaRPr/>
          </a:p>
        </p:txBody>
      </p:sp>
      <p:sp>
        <p:nvSpPr>
          <p:cNvPr id="11" name="Google Shape;11;p25"/>
          <p:cNvSpPr txBox="1"/>
          <p:nvPr/>
        </p:nvSpPr>
        <p:spPr>
          <a:xfrm>
            <a:off x="876300" y="5343295"/>
            <a:ext cx="1931939" cy="2154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s-ES" sz="800" u="none" cap="none" strike="noStrike">
                <a:solidFill>
                  <a:srgbClr val="7F7F7F"/>
                </a:solidFill>
                <a:latin typeface="Calibri"/>
                <a:ea typeface="Calibri"/>
                <a:cs typeface="Calibri"/>
                <a:sym typeface="Calibri"/>
              </a:rPr>
              <a:t>DESARROLLO DE RESILENCIA  •  SESIÓN 02</a:t>
            </a:r>
            <a:endParaRPr b="0" i="0" sz="800" u="none" cap="none" strike="noStrike">
              <a:solidFill>
                <a:srgbClr val="7F7F7F"/>
              </a:solidFill>
              <a:latin typeface="Calibri"/>
              <a:ea typeface="Calibri"/>
              <a:cs typeface="Calibri"/>
              <a:sym typeface="Calibri"/>
            </a:endParaRPr>
          </a:p>
        </p:txBody>
      </p:sp>
      <p:pic>
        <p:nvPicPr>
          <p:cNvPr id="12" name="Google Shape;12;p25"/>
          <p:cNvPicPr preferRelativeResize="0"/>
          <p:nvPr/>
        </p:nvPicPr>
        <p:blipFill rotWithShape="1">
          <a:blip r:embed="rId1">
            <a:alphaModFix amt="20000"/>
          </a:blip>
          <a:srcRect b="0" l="0" r="0" t="0"/>
          <a:stretch/>
        </p:blipFill>
        <p:spPr>
          <a:xfrm>
            <a:off x="506316" y="5349405"/>
            <a:ext cx="369984" cy="2068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2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6.png"/><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 Id="rId3" Type="http://schemas.openxmlformats.org/officeDocument/2006/relationships/image" Target="../media/image12.png"/><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6.png"/><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7.png"/><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2.jp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 name="Shape 38"/>
        <p:cNvGrpSpPr/>
        <p:nvPr/>
      </p:nvGrpSpPr>
      <p:grpSpPr>
        <a:xfrm>
          <a:off x="0" y="0"/>
          <a:ext cx="0" cy="0"/>
          <a:chOff x="0" y="0"/>
          <a:chExt cx="0" cy="0"/>
        </a:xfrm>
      </p:grpSpPr>
      <p:sp>
        <p:nvSpPr>
          <p:cNvPr id="39" name="Google Shape;39;p36"/>
          <p:cNvSpPr/>
          <p:nvPr/>
        </p:nvSpPr>
        <p:spPr>
          <a:xfrm>
            <a:off x="182879" y="5120640"/>
            <a:ext cx="4304965" cy="46201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0" name="Google Shape;40;p36"/>
          <p:cNvSpPr txBox="1"/>
          <p:nvPr/>
        </p:nvSpPr>
        <p:spPr>
          <a:xfrm>
            <a:off x="503238" y="808689"/>
            <a:ext cx="3104743" cy="13849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s-ES" sz="900" u="none" cap="none" strike="noStrike">
                <a:solidFill>
                  <a:srgbClr val="6C6D6C"/>
                </a:solidFill>
                <a:latin typeface="Calibri"/>
                <a:ea typeface="Calibri"/>
                <a:cs typeface="Calibri"/>
                <a:sym typeface="Calibri"/>
              </a:rPr>
              <a:t>DESARROLLO DE RESILIENCIA</a:t>
            </a:r>
            <a:endParaRPr/>
          </a:p>
        </p:txBody>
      </p:sp>
      <p:sp>
        <p:nvSpPr>
          <p:cNvPr id="41" name="Google Shape;41;p36"/>
          <p:cNvSpPr/>
          <p:nvPr/>
        </p:nvSpPr>
        <p:spPr>
          <a:xfrm>
            <a:off x="503238" y="3219842"/>
            <a:ext cx="2845526" cy="1307281"/>
          </a:xfrm>
          <a:prstGeom prst="rect">
            <a:avLst/>
          </a:prstGeom>
          <a:noFill/>
          <a:ln>
            <a:noFill/>
          </a:ln>
        </p:spPr>
        <p:txBody>
          <a:bodyPr anchorCtr="0" anchor="t" bIns="0" lIns="0" spcFirstLastPara="1" rIns="0" wrap="square" tIns="0">
            <a:spAutoFit/>
          </a:bodyPr>
          <a:lstStyle/>
          <a:p>
            <a:pPr indent="-177800" lvl="0" marL="177800" marR="0" rtl="0" algn="l">
              <a:lnSpc>
                <a:spcPct val="120000"/>
              </a:lnSpc>
              <a:spcBef>
                <a:spcPts val="0"/>
              </a:spcBef>
              <a:spcAft>
                <a:spcPts val="0"/>
              </a:spcAft>
              <a:buClr>
                <a:srgbClr val="C8D42C"/>
              </a:buClr>
              <a:buSzPts val="1200"/>
              <a:buFont typeface="Arial"/>
              <a:buChar char="•"/>
            </a:pPr>
            <a:r>
              <a:rPr b="0" i="0" lang="es-ES" sz="1200" u="none" cap="none" strike="noStrike">
                <a:solidFill>
                  <a:srgbClr val="000000"/>
                </a:solidFill>
                <a:latin typeface="Arial"/>
                <a:ea typeface="Arial"/>
                <a:cs typeface="Arial"/>
                <a:sym typeface="Arial"/>
              </a:rPr>
              <a:t>Agentes socializadores para que impulsan la resiliencia.</a:t>
            </a:r>
            <a:endParaRPr/>
          </a:p>
          <a:p>
            <a:pPr indent="-177800" lvl="0" marL="177800" marR="0" rtl="0" algn="l">
              <a:lnSpc>
                <a:spcPct val="120000"/>
              </a:lnSpc>
              <a:spcBef>
                <a:spcPts val="0"/>
              </a:spcBef>
              <a:spcAft>
                <a:spcPts val="0"/>
              </a:spcAft>
              <a:buClr>
                <a:srgbClr val="C8D42C"/>
              </a:buClr>
              <a:buSzPts val="1200"/>
              <a:buFont typeface="Arial"/>
              <a:buChar char="•"/>
            </a:pPr>
            <a:r>
              <a:rPr b="0" i="0" lang="es-ES" sz="1200" u="none" cap="none" strike="noStrike">
                <a:solidFill>
                  <a:srgbClr val="000000"/>
                </a:solidFill>
                <a:latin typeface="Arial"/>
                <a:ea typeface="Arial"/>
                <a:cs typeface="Arial"/>
                <a:sym typeface="Arial"/>
              </a:rPr>
              <a:t>Factores innatos asociados a la resiliencia</a:t>
            </a:r>
            <a:endParaRPr/>
          </a:p>
          <a:p>
            <a:pPr indent="-177800" lvl="0" marL="177800" marR="0" rtl="0" algn="l">
              <a:lnSpc>
                <a:spcPct val="120000"/>
              </a:lnSpc>
              <a:spcBef>
                <a:spcPts val="0"/>
              </a:spcBef>
              <a:spcAft>
                <a:spcPts val="0"/>
              </a:spcAft>
              <a:buClr>
                <a:srgbClr val="C8D42C"/>
              </a:buClr>
              <a:buSzPts val="1200"/>
              <a:buFont typeface="Arial"/>
              <a:buChar char="•"/>
            </a:pPr>
            <a:r>
              <a:rPr b="0" i="0" lang="es-ES" sz="1200" u="none" cap="none" strike="noStrike">
                <a:solidFill>
                  <a:srgbClr val="000000"/>
                </a:solidFill>
                <a:latin typeface="Arial"/>
                <a:ea typeface="Arial"/>
                <a:cs typeface="Arial"/>
                <a:sym typeface="Arial"/>
              </a:rPr>
              <a:t>La experiencia como factor de aprendizaje personal</a:t>
            </a:r>
            <a:endParaRPr/>
          </a:p>
        </p:txBody>
      </p:sp>
      <p:sp>
        <p:nvSpPr>
          <p:cNvPr id="42" name="Google Shape;42;p36"/>
          <p:cNvSpPr txBox="1"/>
          <p:nvPr/>
        </p:nvSpPr>
        <p:spPr>
          <a:xfrm>
            <a:off x="743902" y="1819386"/>
            <a:ext cx="1457648" cy="30777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s-ES" sz="2000" u="none" cap="none" strike="noStrike">
                <a:solidFill>
                  <a:srgbClr val="C8D42C"/>
                </a:solidFill>
                <a:latin typeface="Calibri"/>
                <a:ea typeface="Calibri"/>
                <a:cs typeface="Calibri"/>
                <a:sym typeface="Calibri"/>
              </a:rPr>
              <a:t>SESIÓN 02</a:t>
            </a:r>
            <a:endParaRPr/>
          </a:p>
        </p:txBody>
      </p:sp>
      <p:pic>
        <p:nvPicPr>
          <p:cNvPr id="43" name="Google Shape;43;p36"/>
          <p:cNvPicPr preferRelativeResize="0"/>
          <p:nvPr/>
        </p:nvPicPr>
        <p:blipFill rotWithShape="1">
          <a:blip r:embed="rId3">
            <a:alphaModFix/>
          </a:blip>
          <a:srcRect b="0" l="0" r="0" t="0"/>
          <a:stretch/>
        </p:blipFill>
        <p:spPr>
          <a:xfrm>
            <a:off x="507464" y="1883411"/>
            <a:ext cx="166865" cy="170453"/>
          </a:xfrm>
          <a:prstGeom prst="rect">
            <a:avLst/>
          </a:prstGeom>
          <a:noFill/>
          <a:ln>
            <a:noFill/>
          </a:ln>
        </p:spPr>
      </p:pic>
      <p:pic>
        <p:nvPicPr>
          <p:cNvPr id="44" name="Google Shape;44;p36"/>
          <p:cNvPicPr preferRelativeResize="0"/>
          <p:nvPr/>
        </p:nvPicPr>
        <p:blipFill rotWithShape="1">
          <a:blip r:embed="rId4">
            <a:alphaModFix/>
          </a:blip>
          <a:srcRect b="0" l="0" r="0" t="0"/>
          <a:stretch/>
        </p:blipFill>
        <p:spPr>
          <a:xfrm>
            <a:off x="3752850" y="0"/>
            <a:ext cx="5391150" cy="5715000"/>
          </a:xfrm>
          <a:prstGeom prst="rect">
            <a:avLst/>
          </a:prstGeom>
          <a:noFill/>
          <a:ln>
            <a:noFill/>
          </a:ln>
        </p:spPr>
      </p:pic>
      <p:sp>
        <p:nvSpPr>
          <p:cNvPr id="45" name="Google Shape;45;p36"/>
          <p:cNvSpPr/>
          <p:nvPr/>
        </p:nvSpPr>
        <p:spPr>
          <a:xfrm>
            <a:off x="503238" y="2177570"/>
            <a:ext cx="3058669" cy="8309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000" u="none" cap="none" strike="noStrike">
                <a:solidFill>
                  <a:srgbClr val="000000"/>
                </a:solidFill>
                <a:latin typeface="Arial"/>
                <a:ea typeface="Arial"/>
                <a:cs typeface="Arial"/>
                <a:sym typeface="Arial"/>
              </a:rPr>
              <a:t>FACTORES QUE SE </a:t>
            </a:r>
            <a:r>
              <a:rPr b="1" i="0" lang="es-ES" sz="2000" u="none" cap="none" strike="noStrike">
                <a:solidFill>
                  <a:srgbClr val="000000"/>
                </a:solidFill>
                <a:latin typeface="Arial"/>
                <a:ea typeface="Arial"/>
                <a:cs typeface="Arial"/>
                <a:sym typeface="Arial"/>
              </a:rPr>
              <a:t>PROMUEVEN EN LA RESILIENCIA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9"/>
          <p:cNvSpPr txBox="1"/>
          <p:nvPr/>
        </p:nvSpPr>
        <p:spPr>
          <a:xfrm>
            <a:off x="511330" y="1605117"/>
            <a:ext cx="3889375" cy="2954655"/>
          </a:xfrm>
          <a:prstGeom prst="rect">
            <a:avLst/>
          </a:prstGeom>
          <a:noFill/>
          <a:ln>
            <a:noFill/>
          </a:ln>
        </p:spPr>
        <p:txBody>
          <a:bodyPr anchorCtr="0" anchor="t" bIns="0" lIns="0" spcFirstLastPara="1" rIns="0" wrap="square" tIns="0">
            <a:spAutoFit/>
          </a:bodyPr>
          <a:lstStyle/>
          <a:p>
            <a:pPr indent="-166688" lvl="0" marL="177800" marR="0" rtl="0" algn="l">
              <a:lnSpc>
                <a:spcPct val="100000"/>
              </a:lnSpc>
              <a:spcBef>
                <a:spcPts val="0"/>
              </a:spcBef>
              <a:spcAft>
                <a:spcPts val="0"/>
              </a:spcAft>
              <a:buClr>
                <a:srgbClr val="7150A0"/>
              </a:buClr>
              <a:buSzPts val="1600"/>
              <a:buFont typeface="Arial"/>
              <a:buChar char="•"/>
            </a:pPr>
            <a:r>
              <a:rPr b="1" i="0" lang="es-ES" sz="1600" u="none" cap="none" strike="noStrike">
                <a:solidFill>
                  <a:srgbClr val="5A3F7F"/>
                </a:solidFill>
                <a:latin typeface="Calibri"/>
                <a:ea typeface="Calibri"/>
                <a:cs typeface="Calibri"/>
                <a:sym typeface="Calibri"/>
              </a:rPr>
              <a:t>¿Por qué el contacto con la madre/padre es tan importante en los primeros años de vida?</a:t>
            </a:r>
            <a:endParaRPr/>
          </a:p>
          <a:p>
            <a:pPr indent="-65087" lvl="0" marL="177800" marR="0" rtl="0" algn="l">
              <a:lnSpc>
                <a:spcPct val="100000"/>
              </a:lnSpc>
              <a:spcBef>
                <a:spcPts val="0"/>
              </a:spcBef>
              <a:spcAft>
                <a:spcPts val="0"/>
              </a:spcAft>
              <a:buClr>
                <a:srgbClr val="7150A0"/>
              </a:buClr>
              <a:buSzPts val="1600"/>
              <a:buFont typeface="Arial"/>
              <a:buNone/>
            </a:pPr>
            <a:r>
              <a:t/>
            </a:r>
            <a:endParaRPr b="0" i="0" sz="1600" u="none" cap="none" strike="noStrike">
              <a:solidFill>
                <a:schemeClr val="dk1"/>
              </a:solidFill>
              <a:latin typeface="Calibri"/>
              <a:ea typeface="Calibri"/>
              <a:cs typeface="Calibri"/>
              <a:sym typeface="Calibri"/>
            </a:endParaRPr>
          </a:p>
          <a:p>
            <a:pPr indent="-166688" lvl="0" marL="177800" marR="0" rtl="0" algn="l">
              <a:lnSpc>
                <a:spcPct val="100000"/>
              </a:lnSpc>
              <a:spcBef>
                <a:spcPts val="0"/>
              </a:spcBef>
              <a:spcAft>
                <a:spcPts val="0"/>
              </a:spcAft>
              <a:buClr>
                <a:srgbClr val="7150A0"/>
              </a:buClr>
              <a:buSzPts val="1600"/>
              <a:buFont typeface="Arial"/>
              <a:buChar char="•"/>
            </a:pPr>
            <a:r>
              <a:rPr b="0" i="0" lang="es-ES" sz="1600" u="none" cap="none" strike="noStrike">
                <a:solidFill>
                  <a:schemeClr val="dk1"/>
                </a:solidFill>
                <a:latin typeface="Calibri"/>
                <a:ea typeface="Calibri"/>
                <a:cs typeface="Calibri"/>
                <a:sym typeface="Calibri"/>
              </a:rPr>
              <a:t>Las investigaciones han demostrado que el contacto físico, el abrazo, los besos y caricias ayudan a satisfacer una necesidad importante llamada “seguridad” </a:t>
            </a:r>
            <a:endParaRPr b="0" i="0" sz="1600" u="none" cap="none" strike="noStrike">
              <a:solidFill>
                <a:schemeClr val="dk1"/>
              </a:solidFill>
              <a:latin typeface="Calibri"/>
              <a:ea typeface="Calibri"/>
              <a:cs typeface="Calibri"/>
              <a:sym typeface="Calibri"/>
            </a:endParaRPr>
          </a:p>
          <a:p>
            <a:pPr indent="-65087" lvl="0" marL="177800" marR="0" rtl="0" algn="l">
              <a:lnSpc>
                <a:spcPct val="100000"/>
              </a:lnSpc>
              <a:spcBef>
                <a:spcPts val="0"/>
              </a:spcBef>
              <a:spcAft>
                <a:spcPts val="0"/>
              </a:spcAft>
              <a:buClr>
                <a:srgbClr val="7150A0"/>
              </a:buClr>
              <a:buSzPts val="1600"/>
              <a:buFont typeface="Arial"/>
              <a:buNone/>
            </a:pPr>
            <a:r>
              <a:t/>
            </a:r>
            <a:endParaRPr b="0" i="0" sz="1600" u="none" cap="none" strike="noStrike">
              <a:solidFill>
                <a:schemeClr val="dk1"/>
              </a:solidFill>
              <a:latin typeface="Calibri"/>
              <a:ea typeface="Calibri"/>
              <a:cs typeface="Calibri"/>
              <a:sym typeface="Calibri"/>
            </a:endParaRPr>
          </a:p>
          <a:p>
            <a:pPr indent="-166688" lvl="0" marL="177800" marR="0" rtl="0" algn="l">
              <a:lnSpc>
                <a:spcPct val="100000"/>
              </a:lnSpc>
              <a:spcBef>
                <a:spcPts val="0"/>
              </a:spcBef>
              <a:spcAft>
                <a:spcPts val="0"/>
              </a:spcAft>
              <a:buClr>
                <a:srgbClr val="7150A0"/>
              </a:buClr>
              <a:buSzPts val="1600"/>
              <a:buFont typeface="Arial"/>
              <a:buChar char="•"/>
            </a:pPr>
            <a:r>
              <a:rPr b="0" i="0" lang="es-ES" sz="1600" u="none" cap="none" strike="noStrike">
                <a:solidFill>
                  <a:schemeClr val="dk1"/>
                </a:solidFill>
                <a:latin typeface="Calibri"/>
                <a:ea typeface="Calibri"/>
                <a:cs typeface="Calibri"/>
                <a:sym typeface="Calibri"/>
              </a:rPr>
              <a:t>La seguridad tendrá un impacto cuando debamos tomar decisiones y afrontar retos en nuestra vida adulta.</a:t>
            </a:r>
            <a:endParaRPr b="0" i="0" sz="1600" u="none" cap="none" strike="noStrike">
              <a:solidFill>
                <a:schemeClr val="dk1"/>
              </a:solidFill>
              <a:latin typeface="Calibri"/>
              <a:ea typeface="Calibri"/>
              <a:cs typeface="Calibri"/>
              <a:sym typeface="Calibri"/>
            </a:endParaRPr>
          </a:p>
        </p:txBody>
      </p:sp>
      <p:sp>
        <p:nvSpPr>
          <p:cNvPr id="176" name="Google Shape;176;p9"/>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AGENTES SOCIALIZADORES QUE IMPULSAN LA RESILIENCIA </a:t>
            </a:r>
            <a:endParaRPr/>
          </a:p>
        </p:txBody>
      </p:sp>
      <p:grpSp>
        <p:nvGrpSpPr>
          <p:cNvPr id="177" name="Google Shape;177;p9"/>
          <p:cNvGrpSpPr/>
          <p:nvPr/>
        </p:nvGrpSpPr>
        <p:grpSpPr>
          <a:xfrm>
            <a:off x="291402" y="885980"/>
            <a:ext cx="2735019" cy="500394"/>
            <a:chOff x="792046" y="2201958"/>
            <a:chExt cx="2735019" cy="500394"/>
          </a:xfrm>
        </p:grpSpPr>
        <p:sp>
          <p:nvSpPr>
            <p:cNvPr id="178" name="Google Shape;178;p9"/>
            <p:cNvSpPr/>
            <p:nvPr/>
          </p:nvSpPr>
          <p:spPr>
            <a:xfrm>
              <a:off x="1008063" y="2201958"/>
              <a:ext cx="2519002" cy="500394"/>
            </a:xfrm>
            <a:prstGeom prst="roundRect">
              <a:avLst>
                <a:gd fmla="val 24841" name="adj"/>
              </a:avLst>
            </a:prstGeom>
            <a:solidFill>
              <a:srgbClr val="7150A0"/>
            </a:solidFill>
            <a:ln>
              <a:noFill/>
            </a:ln>
          </p:spPr>
          <p:txBody>
            <a:bodyPr anchorCtr="0" anchor="ctr" bIns="45700" lIns="91425" spcFirstLastPara="1" rIns="91425" wrap="square" tIns="45700">
              <a:noAutofit/>
            </a:bodyPr>
            <a:lstStyle/>
            <a:p>
              <a:pPr indent="-1588" lvl="0" marL="6350" marR="0" rtl="0" algn="ctr">
                <a:lnSpc>
                  <a:spcPct val="100000"/>
                </a:lnSpc>
                <a:spcBef>
                  <a:spcPts val="0"/>
                </a:spcBef>
                <a:spcAft>
                  <a:spcPts val="0"/>
                </a:spcAft>
                <a:buNone/>
              </a:pPr>
              <a:r>
                <a:rPr b="1" i="0" lang="es-ES" sz="1600" u="none" cap="none" strike="noStrike">
                  <a:solidFill>
                    <a:schemeClr val="lt1"/>
                  </a:solidFill>
                  <a:latin typeface="Calibri"/>
                  <a:ea typeface="Calibri"/>
                  <a:cs typeface="Calibri"/>
                  <a:sym typeface="Calibri"/>
                </a:rPr>
                <a:t>Vínculo con los padres</a:t>
              </a:r>
              <a:endParaRPr/>
            </a:p>
          </p:txBody>
        </p:sp>
        <p:grpSp>
          <p:nvGrpSpPr>
            <p:cNvPr id="179" name="Google Shape;179;p9"/>
            <p:cNvGrpSpPr/>
            <p:nvPr/>
          </p:nvGrpSpPr>
          <p:grpSpPr>
            <a:xfrm>
              <a:off x="792046" y="2250244"/>
              <a:ext cx="459474" cy="403823"/>
              <a:chOff x="5892512" y="2805541"/>
              <a:chExt cx="459474" cy="403823"/>
            </a:xfrm>
          </p:grpSpPr>
          <p:sp>
            <p:nvSpPr>
              <p:cNvPr id="180" name="Google Shape;180;p9"/>
              <p:cNvSpPr/>
              <p:nvPr/>
            </p:nvSpPr>
            <p:spPr>
              <a:xfrm>
                <a:off x="5956277" y="2824919"/>
                <a:ext cx="395709" cy="376075"/>
              </a:xfrm>
              <a:prstGeom prst="ellipse">
                <a:avLst/>
              </a:prstGeom>
              <a:solidFill>
                <a:srgbClr val="5A3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81" name="Google Shape;181;p9"/>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82" name="Google Shape;182;p9"/>
              <p:cNvSpPr/>
              <p:nvPr/>
            </p:nvSpPr>
            <p:spPr>
              <a:xfrm rot="5400000">
                <a:off x="6076285" y="2946262"/>
                <a:ext cx="186870" cy="122381"/>
              </a:xfrm>
              <a:prstGeom prst="triangle">
                <a:avLst>
                  <a:gd fmla="val 50000"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grpSp>
      </p:grpSp>
      <p:pic>
        <p:nvPicPr>
          <p:cNvPr id="183" name="Google Shape;183;p9"/>
          <p:cNvPicPr preferRelativeResize="0"/>
          <p:nvPr/>
        </p:nvPicPr>
        <p:blipFill rotWithShape="1">
          <a:blip r:embed="rId3">
            <a:alphaModFix/>
          </a:blip>
          <a:srcRect b="0" l="0" r="0" t="0"/>
          <a:stretch/>
        </p:blipFill>
        <p:spPr>
          <a:xfrm>
            <a:off x="5520132" y="1235305"/>
            <a:ext cx="2456075" cy="374938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0"/>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AGENTES SOCIALIZADORES QUE IMPULSAN LA RESILIENCIA </a:t>
            </a:r>
            <a:endParaRPr/>
          </a:p>
        </p:txBody>
      </p:sp>
      <p:pic>
        <p:nvPicPr>
          <p:cNvPr id="189" name="Google Shape;189;p10"/>
          <p:cNvPicPr preferRelativeResize="0"/>
          <p:nvPr/>
        </p:nvPicPr>
        <p:blipFill rotWithShape="1">
          <a:blip r:embed="rId3">
            <a:alphaModFix/>
          </a:blip>
          <a:srcRect b="0" l="6987" r="14121" t="0"/>
          <a:stretch/>
        </p:blipFill>
        <p:spPr>
          <a:xfrm>
            <a:off x="4743297" y="885979"/>
            <a:ext cx="3968903" cy="3360265"/>
          </a:xfrm>
          <a:prstGeom prst="rect">
            <a:avLst/>
          </a:prstGeom>
          <a:noFill/>
          <a:ln>
            <a:noFill/>
          </a:ln>
        </p:spPr>
      </p:pic>
      <p:sp>
        <p:nvSpPr>
          <p:cNvPr id="190" name="Google Shape;190;p10"/>
          <p:cNvSpPr txBox="1"/>
          <p:nvPr/>
        </p:nvSpPr>
        <p:spPr>
          <a:xfrm>
            <a:off x="511330" y="1605117"/>
            <a:ext cx="3889375" cy="2954655"/>
          </a:xfrm>
          <a:prstGeom prst="rect">
            <a:avLst/>
          </a:prstGeom>
          <a:noFill/>
          <a:ln>
            <a:noFill/>
          </a:ln>
        </p:spPr>
        <p:txBody>
          <a:bodyPr anchorCtr="0" anchor="t" bIns="0" lIns="0" spcFirstLastPara="1" rIns="0" wrap="square" tIns="0">
            <a:spAutoFit/>
          </a:bodyPr>
          <a:lstStyle/>
          <a:p>
            <a:pPr indent="-166688" lvl="0" marL="177800" marR="0" rtl="0" algn="l">
              <a:lnSpc>
                <a:spcPct val="100000"/>
              </a:lnSpc>
              <a:spcBef>
                <a:spcPts val="0"/>
              </a:spcBef>
              <a:spcAft>
                <a:spcPts val="0"/>
              </a:spcAft>
              <a:buClr>
                <a:srgbClr val="EE4539"/>
              </a:buClr>
              <a:buSzPts val="1600"/>
              <a:buFont typeface="Arial"/>
              <a:buChar char="•"/>
            </a:pPr>
            <a:r>
              <a:rPr b="0" i="0" lang="es-ES" sz="1600" u="none" cap="none" strike="noStrike">
                <a:solidFill>
                  <a:schemeClr val="dk1"/>
                </a:solidFill>
                <a:latin typeface="Calibri"/>
                <a:ea typeface="Calibri"/>
                <a:cs typeface="Calibri"/>
                <a:sym typeface="Calibri"/>
              </a:rPr>
              <a:t>Desde pequeños necesitamos observar conductas para poder aprender. La imitación es parte del proceso de construcción de nuestra identidad.</a:t>
            </a:r>
            <a:endParaRPr/>
          </a:p>
          <a:p>
            <a:pPr indent="-65087" lvl="0" marL="177800" marR="0" rtl="0" algn="l">
              <a:lnSpc>
                <a:spcPct val="100000"/>
              </a:lnSpc>
              <a:spcBef>
                <a:spcPts val="0"/>
              </a:spcBef>
              <a:spcAft>
                <a:spcPts val="0"/>
              </a:spcAft>
              <a:buClr>
                <a:srgbClr val="EE4539"/>
              </a:buClr>
              <a:buSzPts val="1600"/>
              <a:buFont typeface="Arial"/>
              <a:buNone/>
            </a:pPr>
            <a:r>
              <a:t/>
            </a:r>
            <a:endParaRPr b="0" i="0" sz="1600" u="none" cap="none" strike="noStrike">
              <a:solidFill>
                <a:schemeClr val="dk1"/>
              </a:solidFill>
              <a:latin typeface="Calibri"/>
              <a:ea typeface="Calibri"/>
              <a:cs typeface="Calibri"/>
              <a:sym typeface="Calibri"/>
            </a:endParaRPr>
          </a:p>
          <a:p>
            <a:pPr indent="-166688" lvl="0" marL="177800" marR="0" rtl="0" algn="l">
              <a:lnSpc>
                <a:spcPct val="100000"/>
              </a:lnSpc>
              <a:spcBef>
                <a:spcPts val="0"/>
              </a:spcBef>
              <a:spcAft>
                <a:spcPts val="0"/>
              </a:spcAft>
              <a:buClr>
                <a:srgbClr val="EE4539"/>
              </a:buClr>
              <a:buSzPts val="1600"/>
              <a:buFont typeface="Arial"/>
              <a:buChar char="•"/>
            </a:pPr>
            <a:r>
              <a:rPr b="0" i="0" lang="es-ES" sz="1600" u="none" cap="none" strike="noStrike">
                <a:solidFill>
                  <a:schemeClr val="dk1"/>
                </a:solidFill>
                <a:latin typeface="Calibri"/>
                <a:ea typeface="Calibri"/>
                <a:cs typeface="Calibri"/>
                <a:sym typeface="Calibri"/>
              </a:rPr>
              <a:t>Observar conductas de afronte servirá como fuente de motivación para imitarlas y reproducirlas cuando enfrentemos situaciones similares.</a:t>
            </a:r>
            <a:endParaRPr/>
          </a:p>
          <a:p>
            <a:pPr indent="-65087" lvl="0" marL="177800" marR="0" rtl="0" algn="l">
              <a:lnSpc>
                <a:spcPct val="100000"/>
              </a:lnSpc>
              <a:spcBef>
                <a:spcPts val="0"/>
              </a:spcBef>
              <a:spcAft>
                <a:spcPts val="0"/>
              </a:spcAft>
              <a:buClr>
                <a:srgbClr val="EE4539"/>
              </a:buClr>
              <a:buSzPts val="1600"/>
              <a:buFont typeface="Arial"/>
              <a:buNone/>
            </a:pPr>
            <a:r>
              <a:t/>
            </a:r>
            <a:endParaRPr b="0" i="0" sz="1600" u="none" cap="none" strike="noStrike">
              <a:solidFill>
                <a:schemeClr val="dk1"/>
              </a:solidFill>
              <a:latin typeface="Calibri"/>
              <a:ea typeface="Calibri"/>
              <a:cs typeface="Calibri"/>
              <a:sym typeface="Calibri"/>
            </a:endParaRPr>
          </a:p>
          <a:p>
            <a:pPr indent="-166688" lvl="0" marL="177800" marR="0" rtl="0" algn="l">
              <a:lnSpc>
                <a:spcPct val="100000"/>
              </a:lnSpc>
              <a:spcBef>
                <a:spcPts val="0"/>
              </a:spcBef>
              <a:spcAft>
                <a:spcPts val="0"/>
              </a:spcAft>
              <a:buClr>
                <a:srgbClr val="EE4539"/>
              </a:buClr>
              <a:buSzPts val="1600"/>
              <a:buFont typeface="Arial"/>
              <a:buChar char="•"/>
            </a:pPr>
            <a:r>
              <a:rPr b="0" i="0" lang="es-ES" sz="1600" u="none" cap="none" strike="noStrike">
                <a:solidFill>
                  <a:schemeClr val="dk1"/>
                </a:solidFill>
                <a:latin typeface="Calibri"/>
                <a:ea typeface="Calibri"/>
                <a:cs typeface="Calibri"/>
                <a:sym typeface="Calibri"/>
              </a:rPr>
              <a:t>“resulta ser una forma de identificación social y afiliación”</a:t>
            </a:r>
            <a:endParaRPr/>
          </a:p>
        </p:txBody>
      </p:sp>
      <p:grpSp>
        <p:nvGrpSpPr>
          <p:cNvPr id="191" name="Google Shape;191;p10"/>
          <p:cNvGrpSpPr/>
          <p:nvPr/>
        </p:nvGrpSpPr>
        <p:grpSpPr>
          <a:xfrm>
            <a:off x="291403" y="885980"/>
            <a:ext cx="2732785" cy="500394"/>
            <a:chOff x="792046" y="2829619"/>
            <a:chExt cx="2732785" cy="500394"/>
          </a:xfrm>
        </p:grpSpPr>
        <p:sp>
          <p:nvSpPr>
            <p:cNvPr id="192" name="Google Shape;192;p10"/>
            <p:cNvSpPr/>
            <p:nvPr/>
          </p:nvSpPr>
          <p:spPr>
            <a:xfrm>
              <a:off x="1008063" y="2829619"/>
              <a:ext cx="2516768" cy="500394"/>
            </a:xfrm>
            <a:prstGeom prst="roundRect">
              <a:avLst>
                <a:gd fmla="val 26745" name="adj"/>
              </a:avLst>
            </a:prstGeom>
            <a:solidFill>
              <a:srgbClr val="EE4539"/>
            </a:solidFill>
            <a:ln>
              <a:noFill/>
            </a:ln>
          </p:spPr>
          <p:txBody>
            <a:bodyPr anchorCtr="0" anchor="ctr" bIns="45700" lIns="91425" spcFirstLastPara="1" rIns="91425" wrap="square" tIns="45700">
              <a:noAutofit/>
            </a:bodyPr>
            <a:lstStyle/>
            <a:p>
              <a:pPr indent="-1588" lvl="0" marL="6350" marR="0" rtl="0" algn="ctr">
                <a:lnSpc>
                  <a:spcPct val="100000"/>
                </a:lnSpc>
                <a:spcBef>
                  <a:spcPts val="0"/>
                </a:spcBef>
                <a:spcAft>
                  <a:spcPts val="0"/>
                </a:spcAft>
                <a:buNone/>
              </a:pPr>
              <a:r>
                <a:rPr b="1" i="0" lang="es-ES" sz="1600" u="none" cap="none" strike="noStrike">
                  <a:solidFill>
                    <a:schemeClr val="lt1"/>
                  </a:solidFill>
                  <a:latin typeface="Calibri"/>
                  <a:ea typeface="Calibri"/>
                  <a:cs typeface="Calibri"/>
                  <a:sym typeface="Calibri"/>
                </a:rPr>
                <a:t>Amigos /el barrio</a:t>
              </a:r>
              <a:endParaRPr/>
            </a:p>
          </p:txBody>
        </p:sp>
        <p:grpSp>
          <p:nvGrpSpPr>
            <p:cNvPr id="193" name="Google Shape;193;p10"/>
            <p:cNvGrpSpPr/>
            <p:nvPr/>
          </p:nvGrpSpPr>
          <p:grpSpPr>
            <a:xfrm>
              <a:off x="792046" y="2877905"/>
              <a:ext cx="459474" cy="403823"/>
              <a:chOff x="5892512" y="2805541"/>
              <a:chExt cx="459474" cy="403823"/>
            </a:xfrm>
          </p:grpSpPr>
          <p:sp>
            <p:nvSpPr>
              <p:cNvPr id="194" name="Google Shape;194;p10"/>
              <p:cNvSpPr/>
              <p:nvPr/>
            </p:nvSpPr>
            <p:spPr>
              <a:xfrm>
                <a:off x="5956277" y="2824919"/>
                <a:ext cx="395709" cy="376075"/>
              </a:xfrm>
              <a:prstGeom prst="ellipse">
                <a:avLst/>
              </a:prstGeom>
              <a:solidFill>
                <a:srgbClr val="A22F2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95" name="Google Shape;195;p10"/>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96" name="Google Shape;196;p10"/>
              <p:cNvSpPr/>
              <p:nvPr/>
            </p:nvSpPr>
            <p:spPr>
              <a:xfrm rot="5400000">
                <a:off x="6076285" y="2946262"/>
                <a:ext cx="186870" cy="122381"/>
              </a:xfrm>
              <a:prstGeom prst="triangle">
                <a:avLst>
                  <a:gd fmla="val 50000"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1"/>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AGENTES SOCIALIZADORES QUE IMPULSAN LA RESILIENCIA </a:t>
            </a:r>
            <a:endParaRPr/>
          </a:p>
        </p:txBody>
      </p:sp>
      <p:pic>
        <p:nvPicPr>
          <p:cNvPr id="202" name="Google Shape;202;p11"/>
          <p:cNvPicPr preferRelativeResize="0"/>
          <p:nvPr/>
        </p:nvPicPr>
        <p:blipFill rotWithShape="1">
          <a:blip r:embed="rId3">
            <a:alphaModFix/>
          </a:blip>
          <a:srcRect b="0" l="0" r="0" t="0"/>
          <a:stretch/>
        </p:blipFill>
        <p:spPr>
          <a:xfrm>
            <a:off x="4590320" y="1386374"/>
            <a:ext cx="4282131" cy="3489690"/>
          </a:xfrm>
          <a:prstGeom prst="rect">
            <a:avLst/>
          </a:prstGeom>
          <a:noFill/>
          <a:ln>
            <a:noFill/>
          </a:ln>
        </p:spPr>
      </p:pic>
      <p:grpSp>
        <p:nvGrpSpPr>
          <p:cNvPr id="203" name="Google Shape;203;p11"/>
          <p:cNvGrpSpPr/>
          <p:nvPr/>
        </p:nvGrpSpPr>
        <p:grpSpPr>
          <a:xfrm>
            <a:off x="291402" y="885980"/>
            <a:ext cx="2732786" cy="500394"/>
            <a:chOff x="792046" y="3453041"/>
            <a:chExt cx="2732786" cy="500394"/>
          </a:xfrm>
        </p:grpSpPr>
        <p:sp>
          <p:nvSpPr>
            <p:cNvPr id="204" name="Google Shape;204;p11"/>
            <p:cNvSpPr/>
            <p:nvPr/>
          </p:nvSpPr>
          <p:spPr>
            <a:xfrm>
              <a:off x="1008063" y="3453041"/>
              <a:ext cx="2516769" cy="500394"/>
            </a:xfrm>
            <a:prstGeom prst="roundRect">
              <a:avLst>
                <a:gd fmla="val 24207" name="adj"/>
              </a:avLst>
            </a:prstGeom>
            <a:solidFill>
              <a:srgbClr val="00B2C2"/>
            </a:solidFill>
            <a:ln>
              <a:noFill/>
            </a:ln>
          </p:spPr>
          <p:txBody>
            <a:bodyPr anchorCtr="0" anchor="ctr" bIns="45700" lIns="91425" spcFirstLastPara="1" rIns="91425" wrap="square" tIns="45700">
              <a:noAutofit/>
            </a:bodyPr>
            <a:lstStyle/>
            <a:p>
              <a:pPr indent="-1588" lvl="0" marL="6350" marR="0" rtl="0" algn="ctr">
                <a:lnSpc>
                  <a:spcPct val="100000"/>
                </a:lnSpc>
                <a:spcBef>
                  <a:spcPts val="0"/>
                </a:spcBef>
                <a:spcAft>
                  <a:spcPts val="0"/>
                </a:spcAft>
                <a:buNone/>
              </a:pPr>
              <a:r>
                <a:rPr b="1" i="0" lang="es-ES" sz="1600" u="none" cap="none" strike="noStrike">
                  <a:solidFill>
                    <a:schemeClr val="lt1"/>
                  </a:solidFill>
                  <a:latin typeface="Calibri"/>
                  <a:ea typeface="Calibri"/>
                  <a:cs typeface="Calibri"/>
                  <a:sym typeface="Calibri"/>
                </a:rPr>
                <a:t>La Comunidad</a:t>
              </a:r>
              <a:endParaRPr/>
            </a:p>
          </p:txBody>
        </p:sp>
        <p:grpSp>
          <p:nvGrpSpPr>
            <p:cNvPr id="205" name="Google Shape;205;p11"/>
            <p:cNvGrpSpPr/>
            <p:nvPr/>
          </p:nvGrpSpPr>
          <p:grpSpPr>
            <a:xfrm>
              <a:off x="792046" y="3501327"/>
              <a:ext cx="459474" cy="403823"/>
              <a:chOff x="5892512" y="2805541"/>
              <a:chExt cx="459474" cy="403823"/>
            </a:xfrm>
          </p:grpSpPr>
          <p:sp>
            <p:nvSpPr>
              <p:cNvPr id="206" name="Google Shape;206;p11"/>
              <p:cNvSpPr/>
              <p:nvPr/>
            </p:nvSpPr>
            <p:spPr>
              <a:xfrm>
                <a:off x="5956277" y="2824919"/>
                <a:ext cx="395709" cy="376075"/>
              </a:xfrm>
              <a:prstGeom prst="ellipse">
                <a:avLst/>
              </a:prstGeom>
              <a:solidFill>
                <a:srgbClr val="00869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207" name="Google Shape;207;p11"/>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208" name="Google Shape;208;p11"/>
              <p:cNvSpPr/>
              <p:nvPr/>
            </p:nvSpPr>
            <p:spPr>
              <a:xfrm rot="5400000">
                <a:off x="6076285" y="2946262"/>
                <a:ext cx="186870" cy="122381"/>
              </a:xfrm>
              <a:prstGeom prst="triangle">
                <a:avLst>
                  <a:gd fmla="val 50000"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grpSp>
      </p:grpSp>
      <p:sp>
        <p:nvSpPr>
          <p:cNvPr id="209" name="Google Shape;209;p11"/>
          <p:cNvSpPr txBox="1"/>
          <p:nvPr/>
        </p:nvSpPr>
        <p:spPr>
          <a:xfrm>
            <a:off x="511330" y="1605117"/>
            <a:ext cx="3889375" cy="2954655"/>
          </a:xfrm>
          <a:prstGeom prst="rect">
            <a:avLst/>
          </a:prstGeom>
          <a:noFill/>
          <a:ln>
            <a:noFill/>
          </a:ln>
        </p:spPr>
        <p:txBody>
          <a:bodyPr anchorCtr="0" anchor="t" bIns="0" lIns="0" spcFirstLastPara="1" rIns="0" wrap="square" tIns="0">
            <a:spAutoFit/>
          </a:bodyPr>
          <a:lstStyle/>
          <a:p>
            <a:pPr indent="-166688" lvl="0" marL="177800" marR="0" rtl="0" algn="l">
              <a:lnSpc>
                <a:spcPct val="100000"/>
              </a:lnSpc>
              <a:spcBef>
                <a:spcPts val="0"/>
              </a:spcBef>
              <a:spcAft>
                <a:spcPts val="0"/>
              </a:spcAft>
              <a:buClr>
                <a:srgbClr val="00B2C2"/>
              </a:buClr>
              <a:buSzPts val="1600"/>
              <a:buFont typeface="Arial"/>
              <a:buChar char="•"/>
            </a:pPr>
            <a:r>
              <a:rPr b="0" i="0" lang="es-ES" sz="1600" u="none" cap="none" strike="noStrike">
                <a:solidFill>
                  <a:schemeClr val="dk1"/>
                </a:solidFill>
                <a:latin typeface="Calibri"/>
                <a:ea typeface="Calibri"/>
                <a:cs typeface="Calibri"/>
                <a:sym typeface="Calibri"/>
              </a:rPr>
              <a:t>Los líderes de la comunidad pueden fomentar espacios de apoyo social donde niños, adolescentes y adultos tengan un encuentro para hacer una labor comunitaria. Esto permitirá desarrollar: empatía social, mecanismos de afrontamiento y liderazgo personal.</a:t>
            </a:r>
            <a:endParaRPr/>
          </a:p>
          <a:p>
            <a:pPr indent="-65087" lvl="0" marL="177800" marR="0" rtl="0" algn="l">
              <a:lnSpc>
                <a:spcPct val="100000"/>
              </a:lnSpc>
              <a:spcBef>
                <a:spcPts val="0"/>
              </a:spcBef>
              <a:spcAft>
                <a:spcPts val="0"/>
              </a:spcAft>
              <a:buClr>
                <a:srgbClr val="00B2C2"/>
              </a:buClr>
              <a:buSzPts val="1600"/>
              <a:buFont typeface="Arial"/>
              <a:buNone/>
            </a:pPr>
            <a:r>
              <a:t/>
            </a:r>
            <a:endParaRPr b="0" i="0" sz="1600" u="none" cap="none" strike="noStrike">
              <a:solidFill>
                <a:schemeClr val="dk1"/>
              </a:solidFill>
              <a:latin typeface="Calibri"/>
              <a:ea typeface="Calibri"/>
              <a:cs typeface="Calibri"/>
              <a:sym typeface="Calibri"/>
            </a:endParaRPr>
          </a:p>
          <a:p>
            <a:pPr indent="-166688" lvl="0" marL="177800" marR="0" rtl="0" algn="l">
              <a:lnSpc>
                <a:spcPct val="100000"/>
              </a:lnSpc>
              <a:spcBef>
                <a:spcPts val="0"/>
              </a:spcBef>
              <a:spcAft>
                <a:spcPts val="0"/>
              </a:spcAft>
              <a:buClr>
                <a:srgbClr val="00B2C2"/>
              </a:buClr>
              <a:buSzPts val="1600"/>
              <a:buFont typeface="Arial"/>
              <a:buChar char="•"/>
            </a:pPr>
            <a:r>
              <a:rPr b="0" i="0" lang="es-ES" sz="1600" u="none" cap="none" strike="noStrike">
                <a:solidFill>
                  <a:schemeClr val="dk1"/>
                </a:solidFill>
                <a:latin typeface="Calibri"/>
                <a:ea typeface="Calibri"/>
                <a:cs typeface="Calibri"/>
                <a:sym typeface="Calibri"/>
              </a:rPr>
              <a:t>Solo cuando se ven directamente los problemas sociales uno puede darse cuenta de cuánto puede hacer por las personas con menos recursos.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2"/>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AGENTES SOCIALIZADORES QUE IMPULSAN LA RESILIENCIA </a:t>
            </a:r>
            <a:endParaRPr/>
          </a:p>
        </p:txBody>
      </p:sp>
      <p:pic>
        <p:nvPicPr>
          <p:cNvPr id="215" name="Google Shape;215;p12"/>
          <p:cNvPicPr preferRelativeResize="0"/>
          <p:nvPr/>
        </p:nvPicPr>
        <p:blipFill rotWithShape="1">
          <a:blip r:embed="rId3">
            <a:alphaModFix/>
          </a:blip>
          <a:srcRect b="0" l="0" r="0" t="0"/>
          <a:stretch/>
        </p:blipFill>
        <p:spPr>
          <a:xfrm>
            <a:off x="4662376" y="1429392"/>
            <a:ext cx="4049824" cy="3330747"/>
          </a:xfrm>
          <a:prstGeom prst="rect">
            <a:avLst/>
          </a:prstGeom>
          <a:noFill/>
          <a:ln>
            <a:noFill/>
          </a:ln>
        </p:spPr>
      </p:pic>
      <p:grpSp>
        <p:nvGrpSpPr>
          <p:cNvPr id="216" name="Google Shape;216;p12"/>
          <p:cNvGrpSpPr/>
          <p:nvPr/>
        </p:nvGrpSpPr>
        <p:grpSpPr>
          <a:xfrm>
            <a:off x="291403" y="885980"/>
            <a:ext cx="2732786" cy="500394"/>
            <a:chOff x="792046" y="3453041"/>
            <a:chExt cx="2732786" cy="500394"/>
          </a:xfrm>
        </p:grpSpPr>
        <p:sp>
          <p:nvSpPr>
            <p:cNvPr id="217" name="Google Shape;217;p12"/>
            <p:cNvSpPr/>
            <p:nvPr/>
          </p:nvSpPr>
          <p:spPr>
            <a:xfrm>
              <a:off x="1008064" y="3453041"/>
              <a:ext cx="2516768" cy="500394"/>
            </a:xfrm>
            <a:prstGeom prst="roundRect">
              <a:avLst>
                <a:gd fmla="val 24207" name="adj"/>
              </a:avLst>
            </a:prstGeom>
            <a:solidFill>
              <a:srgbClr val="FE7628"/>
            </a:solidFill>
            <a:ln>
              <a:noFill/>
            </a:ln>
          </p:spPr>
          <p:txBody>
            <a:bodyPr anchorCtr="0" anchor="ctr" bIns="45700" lIns="91425" spcFirstLastPara="1" rIns="91425" wrap="square" tIns="45700">
              <a:noAutofit/>
            </a:bodyPr>
            <a:lstStyle/>
            <a:p>
              <a:pPr indent="-1588" lvl="0" marL="6350" marR="0" rtl="0" algn="ctr">
                <a:lnSpc>
                  <a:spcPct val="100000"/>
                </a:lnSpc>
                <a:spcBef>
                  <a:spcPts val="0"/>
                </a:spcBef>
                <a:spcAft>
                  <a:spcPts val="0"/>
                </a:spcAft>
                <a:buNone/>
              </a:pPr>
              <a:r>
                <a:rPr b="1" i="0" lang="es-ES" sz="1600" u="none" cap="none" strike="noStrike">
                  <a:solidFill>
                    <a:schemeClr val="lt1"/>
                  </a:solidFill>
                  <a:latin typeface="Calibri"/>
                  <a:ea typeface="Calibri"/>
                  <a:cs typeface="Calibri"/>
                  <a:sym typeface="Calibri"/>
                </a:rPr>
                <a:t>La escuela</a:t>
              </a:r>
              <a:endParaRPr/>
            </a:p>
          </p:txBody>
        </p:sp>
        <p:grpSp>
          <p:nvGrpSpPr>
            <p:cNvPr id="218" name="Google Shape;218;p12"/>
            <p:cNvGrpSpPr/>
            <p:nvPr/>
          </p:nvGrpSpPr>
          <p:grpSpPr>
            <a:xfrm>
              <a:off x="792046" y="3501327"/>
              <a:ext cx="459474" cy="403823"/>
              <a:chOff x="5892512" y="2805541"/>
              <a:chExt cx="459474" cy="403823"/>
            </a:xfrm>
          </p:grpSpPr>
          <p:sp>
            <p:nvSpPr>
              <p:cNvPr id="219" name="Google Shape;219;p12"/>
              <p:cNvSpPr/>
              <p:nvPr/>
            </p:nvSpPr>
            <p:spPr>
              <a:xfrm>
                <a:off x="5956277" y="2824919"/>
                <a:ext cx="395709" cy="376075"/>
              </a:xfrm>
              <a:prstGeom prst="ellipse">
                <a:avLst/>
              </a:prstGeom>
              <a:solidFill>
                <a:srgbClr val="D2622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220" name="Google Shape;220;p12"/>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221" name="Google Shape;221;p12"/>
              <p:cNvSpPr/>
              <p:nvPr/>
            </p:nvSpPr>
            <p:spPr>
              <a:xfrm rot="5400000">
                <a:off x="6076285" y="2946262"/>
                <a:ext cx="186870" cy="122381"/>
              </a:xfrm>
              <a:prstGeom prst="triangle">
                <a:avLst>
                  <a:gd fmla="val 50000" name="adj"/>
                </a:avLst>
              </a:prstGeom>
              <a:solidFill>
                <a:srgbClr val="FE76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grpSp>
      </p:grpSp>
      <p:sp>
        <p:nvSpPr>
          <p:cNvPr id="222" name="Google Shape;222;p12"/>
          <p:cNvSpPr txBox="1"/>
          <p:nvPr/>
        </p:nvSpPr>
        <p:spPr>
          <a:xfrm>
            <a:off x="511330" y="1605117"/>
            <a:ext cx="3889375" cy="3200876"/>
          </a:xfrm>
          <a:prstGeom prst="rect">
            <a:avLst/>
          </a:prstGeom>
          <a:noFill/>
          <a:ln>
            <a:noFill/>
          </a:ln>
        </p:spPr>
        <p:txBody>
          <a:bodyPr anchorCtr="0" anchor="t" bIns="0" lIns="0" spcFirstLastPara="1" rIns="0" wrap="square" tIns="0">
            <a:spAutoFit/>
          </a:bodyPr>
          <a:lstStyle/>
          <a:p>
            <a:pPr indent="-166688" lvl="0" marL="177800" marR="0" rtl="0" algn="l">
              <a:lnSpc>
                <a:spcPct val="100000"/>
              </a:lnSpc>
              <a:spcBef>
                <a:spcPts val="0"/>
              </a:spcBef>
              <a:spcAft>
                <a:spcPts val="0"/>
              </a:spcAft>
              <a:buClr>
                <a:srgbClr val="FE7628"/>
              </a:buClr>
              <a:buSzPts val="1600"/>
              <a:buFont typeface="Arial"/>
              <a:buChar char="•"/>
            </a:pPr>
            <a:r>
              <a:rPr b="0" i="0" lang="es-ES" sz="1600" u="none" cap="none" strike="noStrike">
                <a:solidFill>
                  <a:schemeClr val="dk1"/>
                </a:solidFill>
                <a:latin typeface="Calibri"/>
                <a:ea typeface="Calibri"/>
                <a:cs typeface="Calibri"/>
                <a:sym typeface="Calibri"/>
              </a:rPr>
              <a:t>En el proceso de socialización durante la etapa escolar aprendemos a convivir con personas de distintas características. Los conflictos que viven en el grupo nos provee herramientas para negociar, comunicarnos y expresar lo que queremos cuando necesitamos algo.</a:t>
            </a:r>
            <a:endParaRPr/>
          </a:p>
          <a:p>
            <a:pPr indent="-65087" lvl="0" marL="177800" marR="0" rtl="0" algn="l">
              <a:lnSpc>
                <a:spcPct val="100000"/>
              </a:lnSpc>
              <a:spcBef>
                <a:spcPts val="0"/>
              </a:spcBef>
              <a:spcAft>
                <a:spcPts val="0"/>
              </a:spcAft>
              <a:buClr>
                <a:srgbClr val="FE7628"/>
              </a:buClr>
              <a:buSzPts val="1600"/>
              <a:buFont typeface="Arial"/>
              <a:buNone/>
            </a:pPr>
            <a:r>
              <a:t/>
            </a:r>
            <a:endParaRPr b="0" i="0" sz="1600" u="none" cap="none" strike="noStrike">
              <a:solidFill>
                <a:schemeClr val="dk1"/>
              </a:solidFill>
              <a:latin typeface="Calibri"/>
              <a:ea typeface="Calibri"/>
              <a:cs typeface="Calibri"/>
              <a:sym typeface="Calibri"/>
            </a:endParaRPr>
          </a:p>
          <a:p>
            <a:pPr indent="-166688" lvl="0" marL="177800" marR="0" rtl="0" algn="l">
              <a:lnSpc>
                <a:spcPct val="100000"/>
              </a:lnSpc>
              <a:spcBef>
                <a:spcPts val="0"/>
              </a:spcBef>
              <a:spcAft>
                <a:spcPts val="0"/>
              </a:spcAft>
              <a:buClr>
                <a:srgbClr val="FE7628"/>
              </a:buClr>
              <a:buSzPts val="1600"/>
              <a:buFont typeface="Arial"/>
              <a:buChar char="•"/>
            </a:pPr>
            <a:r>
              <a:rPr b="0" i="0" lang="es-ES" sz="1600" u="none" cap="none" strike="noStrike">
                <a:solidFill>
                  <a:schemeClr val="dk1"/>
                </a:solidFill>
                <a:latin typeface="Calibri"/>
                <a:ea typeface="Calibri"/>
                <a:cs typeface="Calibri"/>
                <a:sym typeface="Calibri"/>
              </a:rPr>
              <a:t>La guía de los tutores ayudará a mediar en situaciones donde el alumno no sabe cómo responder. Darle la seguridad de cómo debe expresar sus necesidades y a seguir reglas de convivencia dentro del grupo.</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1"/>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9" name="Google Shape;229;p41"/>
          <p:cNvSpPr txBox="1"/>
          <p:nvPr/>
        </p:nvSpPr>
        <p:spPr>
          <a:xfrm>
            <a:off x="1008063" y="3169972"/>
            <a:ext cx="5635497"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FACTORES INNATOS </a:t>
            </a:r>
            <a:r>
              <a:rPr b="1" i="0" lang="es-ES" sz="2800" u="none" cap="none" strike="noStrike">
                <a:solidFill>
                  <a:schemeClr val="lt1"/>
                </a:solidFill>
                <a:latin typeface="Arial"/>
                <a:ea typeface="Arial"/>
                <a:cs typeface="Arial"/>
                <a:sym typeface="Arial"/>
              </a:rPr>
              <a:t>ASOCIADOS A LA RESILIENCIA</a:t>
            </a:r>
            <a:endParaRPr/>
          </a:p>
        </p:txBody>
      </p:sp>
      <p:pic>
        <p:nvPicPr>
          <p:cNvPr id="230" name="Google Shape;230;p41"/>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descr="Sistema neuroescritural: El cerebro y la escritura | REDEM" id="235" name="Google Shape;235;p14"/>
          <p:cNvPicPr preferRelativeResize="0"/>
          <p:nvPr/>
        </p:nvPicPr>
        <p:blipFill rotWithShape="1">
          <a:blip r:embed="rId3">
            <a:alphaModFix/>
          </a:blip>
          <a:srcRect b="0" l="0" r="0" t="0"/>
          <a:stretch/>
        </p:blipFill>
        <p:spPr>
          <a:xfrm>
            <a:off x="3096203" y="3252998"/>
            <a:ext cx="2951595" cy="2017502"/>
          </a:xfrm>
          <a:prstGeom prst="rect">
            <a:avLst/>
          </a:prstGeom>
          <a:noFill/>
          <a:ln>
            <a:noFill/>
          </a:ln>
        </p:spPr>
      </p:pic>
      <p:sp>
        <p:nvSpPr>
          <p:cNvPr id="236" name="Google Shape;236;p14"/>
          <p:cNvSpPr txBox="1"/>
          <p:nvPr/>
        </p:nvSpPr>
        <p:spPr>
          <a:xfrm>
            <a:off x="511330" y="882861"/>
            <a:ext cx="8200870" cy="238526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500" u="none" cap="none" strike="noStrike">
                <a:solidFill>
                  <a:srgbClr val="7150A0"/>
                </a:solidFill>
                <a:latin typeface="Calibri"/>
                <a:ea typeface="Calibri"/>
                <a:cs typeface="Calibri"/>
                <a:sym typeface="Calibri"/>
              </a:rPr>
              <a:t>¿DE QUÉ FORMA INTERVIENEN LOS FACTORES</a:t>
            </a:r>
            <a:br>
              <a:rPr b="0" i="0" lang="es-ES" sz="1500" u="none" cap="none" strike="noStrike">
                <a:solidFill>
                  <a:srgbClr val="7150A0"/>
                </a:solidFill>
                <a:latin typeface="Calibri"/>
                <a:ea typeface="Calibri"/>
                <a:cs typeface="Calibri"/>
                <a:sym typeface="Calibri"/>
              </a:rPr>
            </a:br>
            <a:r>
              <a:rPr b="1" i="0" lang="es-ES" sz="1500" u="none" cap="none" strike="noStrike">
                <a:solidFill>
                  <a:srgbClr val="7150A0"/>
                </a:solidFill>
                <a:latin typeface="Calibri"/>
                <a:ea typeface="Calibri"/>
                <a:cs typeface="Calibri"/>
                <a:sym typeface="Calibri"/>
              </a:rPr>
              <a:t>HEREDITARIOS EN EL DESARROLLO DE LA RESILIENCIA?</a:t>
            </a:r>
            <a:endParaRPr b="1" i="0" sz="1500" u="none" cap="none" strike="noStrike">
              <a:solidFill>
                <a:schemeClr val="dk1"/>
              </a:solidFill>
              <a:latin typeface="Calibri"/>
              <a:ea typeface="Calibri"/>
              <a:cs typeface="Calibri"/>
              <a:sym typeface="Calibri"/>
            </a:endParaRPr>
          </a:p>
          <a:p>
            <a:pPr indent="-177800" lvl="0" marL="177800" marR="0" rtl="0" algn="l">
              <a:lnSpc>
                <a:spcPct val="100000"/>
              </a:lnSpc>
              <a:spcBef>
                <a:spcPts val="600"/>
              </a:spcBef>
              <a:spcAft>
                <a:spcPts val="0"/>
              </a:spcAft>
              <a:buClr>
                <a:srgbClr val="7150A0"/>
              </a:buClr>
              <a:buSzPts val="1500"/>
              <a:buFont typeface="Arial"/>
              <a:buChar char="•"/>
            </a:pPr>
            <a:r>
              <a:rPr b="0" i="0" lang="es-ES" sz="1500" u="none" cap="none" strike="noStrike">
                <a:solidFill>
                  <a:schemeClr val="dk1"/>
                </a:solidFill>
                <a:latin typeface="Calibri"/>
                <a:ea typeface="Calibri"/>
                <a:cs typeface="Calibri"/>
                <a:sym typeface="Calibri"/>
              </a:rPr>
              <a:t>Un mecanismo y/o dimensión de suma importancia para asegurar el procesamiento e interpretación de cada experiencia es precisamente "La Inteligencia”, la cual nos permite dar resolución de problemas de manera oportuna.</a:t>
            </a:r>
            <a:endParaRPr/>
          </a:p>
          <a:p>
            <a:pPr indent="-82550" lvl="0" marL="177800" marR="0" rtl="0" algn="l">
              <a:lnSpc>
                <a:spcPct val="100000"/>
              </a:lnSpc>
              <a:spcBef>
                <a:spcPts val="0"/>
              </a:spcBef>
              <a:spcAft>
                <a:spcPts val="0"/>
              </a:spcAft>
              <a:buClr>
                <a:srgbClr val="7150A0"/>
              </a:buClr>
              <a:buSzPts val="1500"/>
              <a:buFont typeface="Arial"/>
              <a:buNone/>
            </a:pPr>
            <a:r>
              <a:t/>
            </a:r>
            <a:endParaRPr b="0" i="0" sz="1500" u="none" cap="none" strike="noStrike">
              <a:solidFill>
                <a:schemeClr val="dk1"/>
              </a:solidFill>
              <a:latin typeface="Calibri"/>
              <a:ea typeface="Calibri"/>
              <a:cs typeface="Calibri"/>
              <a:sym typeface="Calibri"/>
            </a:endParaRPr>
          </a:p>
          <a:p>
            <a:pPr indent="-177800" lvl="0" marL="177800" marR="0" rtl="0" algn="l">
              <a:lnSpc>
                <a:spcPct val="100000"/>
              </a:lnSpc>
              <a:spcBef>
                <a:spcPts val="0"/>
              </a:spcBef>
              <a:spcAft>
                <a:spcPts val="0"/>
              </a:spcAft>
              <a:buClr>
                <a:srgbClr val="7150A0"/>
              </a:buClr>
              <a:buSzPts val="1500"/>
              <a:buFont typeface="Arial"/>
              <a:buChar char="•"/>
            </a:pPr>
            <a:r>
              <a:rPr b="0" i="0" lang="es-ES" sz="1500" u="none" cap="none" strike="noStrike">
                <a:solidFill>
                  <a:schemeClr val="dk1"/>
                </a:solidFill>
                <a:latin typeface="Calibri"/>
                <a:ea typeface="Calibri"/>
                <a:cs typeface="Calibri"/>
                <a:sym typeface="Calibri"/>
              </a:rPr>
              <a:t>Cada persona tiene un coeficiente intelectual que varía y esto tendrá una repercusión en la forma como percibimos un problema, la ruta que seguimos para encontrar la mejor estrategia y finalmente la elección de la solución más adecuada para dicha dificultad.  (La agilidad de este proceso varía según el potencial intelectual de cada persona)</a:t>
            </a:r>
            <a:endParaRPr b="0" i="0" sz="1500" u="none" cap="none" strike="noStrike">
              <a:solidFill>
                <a:schemeClr val="dk1"/>
              </a:solidFill>
              <a:latin typeface="Calibri"/>
              <a:ea typeface="Calibri"/>
              <a:cs typeface="Calibri"/>
              <a:sym typeface="Calibri"/>
            </a:endParaRPr>
          </a:p>
        </p:txBody>
      </p:sp>
      <p:sp>
        <p:nvSpPr>
          <p:cNvPr id="237" name="Google Shape;237;p14"/>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FACTORES INNATOS ASOCIADOS A LA RESILIENCIA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5"/>
          <p:cNvSpPr txBox="1"/>
          <p:nvPr/>
        </p:nvSpPr>
        <p:spPr>
          <a:xfrm>
            <a:off x="511330" y="885980"/>
            <a:ext cx="3881283" cy="353943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500" u="none" cap="none" strike="noStrike">
                <a:solidFill>
                  <a:srgbClr val="7150A0"/>
                </a:solidFill>
                <a:latin typeface="Calibri"/>
                <a:ea typeface="Calibri"/>
                <a:cs typeface="Calibri"/>
                <a:sym typeface="Calibri"/>
              </a:rPr>
              <a:t>¿DE QUÉ FORMA NUESTRAS CAPACIDAD COGNITIVAS</a:t>
            </a:r>
            <a:br>
              <a:rPr b="0" i="0" lang="es-ES" sz="1500" u="none" cap="none" strike="noStrike">
                <a:solidFill>
                  <a:srgbClr val="7150A0"/>
                </a:solidFill>
                <a:latin typeface="Calibri"/>
                <a:ea typeface="Calibri"/>
                <a:cs typeface="Calibri"/>
                <a:sym typeface="Calibri"/>
              </a:rPr>
            </a:br>
            <a:r>
              <a:rPr b="1" i="0" lang="es-ES" sz="1500" u="none" cap="none" strike="noStrike">
                <a:solidFill>
                  <a:srgbClr val="7150A0"/>
                </a:solidFill>
                <a:latin typeface="Calibri"/>
                <a:ea typeface="Calibri"/>
                <a:cs typeface="Calibri"/>
                <a:sym typeface="Calibri"/>
              </a:rPr>
              <a:t>NOS PERMITEN ACTUAR CON RESILIENCIA ANTE LOS PROBLEMAS?</a:t>
            </a:r>
            <a:endParaRPr b="0" i="0" sz="1500" u="none" cap="none" strike="noStrike">
              <a:solidFill>
                <a:schemeClr val="dk1"/>
              </a:solidFill>
              <a:latin typeface="Calibri"/>
              <a:ea typeface="Calibri"/>
              <a:cs typeface="Calibri"/>
              <a:sym typeface="Calibri"/>
            </a:endParaRPr>
          </a:p>
          <a:p>
            <a:pPr indent="-177800" lvl="0" marL="177800" marR="0" rtl="0" algn="l">
              <a:lnSpc>
                <a:spcPct val="100000"/>
              </a:lnSpc>
              <a:spcBef>
                <a:spcPts val="600"/>
              </a:spcBef>
              <a:spcAft>
                <a:spcPts val="0"/>
              </a:spcAft>
              <a:buClr>
                <a:srgbClr val="7150A0"/>
              </a:buClr>
              <a:buSzPts val="1500"/>
              <a:buFont typeface="Arial"/>
              <a:buChar char="•"/>
            </a:pPr>
            <a:r>
              <a:rPr b="0" i="0" lang="es-ES" sz="1500" u="none" cap="none" strike="noStrike">
                <a:solidFill>
                  <a:schemeClr val="dk1"/>
                </a:solidFill>
                <a:latin typeface="Calibri"/>
                <a:ea typeface="Calibri"/>
                <a:cs typeface="Calibri"/>
                <a:sym typeface="Calibri"/>
              </a:rPr>
              <a:t>Es muy importante el “mindset” que hace referencia a la programación mental. Esta permite percibir un problema como catastrófico o posible de resolver.</a:t>
            </a:r>
            <a:endParaRPr/>
          </a:p>
          <a:p>
            <a:pPr indent="-82550" lvl="0" marL="177800" marR="0" rtl="0" algn="l">
              <a:lnSpc>
                <a:spcPct val="100000"/>
              </a:lnSpc>
              <a:spcBef>
                <a:spcPts val="0"/>
              </a:spcBef>
              <a:spcAft>
                <a:spcPts val="0"/>
              </a:spcAft>
              <a:buClr>
                <a:srgbClr val="7150A0"/>
              </a:buClr>
              <a:buSzPts val="1500"/>
              <a:buFont typeface="Arial"/>
              <a:buNone/>
            </a:pPr>
            <a:r>
              <a:t/>
            </a:r>
            <a:endParaRPr b="0" i="0" sz="1500" u="none" cap="none" strike="noStrike">
              <a:solidFill>
                <a:schemeClr val="dk1"/>
              </a:solidFill>
              <a:latin typeface="Calibri"/>
              <a:ea typeface="Calibri"/>
              <a:cs typeface="Calibri"/>
              <a:sym typeface="Calibri"/>
            </a:endParaRPr>
          </a:p>
          <a:p>
            <a:pPr indent="-177800" lvl="0" marL="177800" marR="0" rtl="0" algn="l">
              <a:lnSpc>
                <a:spcPct val="100000"/>
              </a:lnSpc>
              <a:spcBef>
                <a:spcPts val="0"/>
              </a:spcBef>
              <a:spcAft>
                <a:spcPts val="0"/>
              </a:spcAft>
              <a:buClr>
                <a:srgbClr val="7150A0"/>
              </a:buClr>
              <a:buSzPts val="1500"/>
              <a:buFont typeface="Arial"/>
              <a:buChar char="•"/>
            </a:pPr>
            <a:r>
              <a:rPr b="0" i="0" lang="es-ES" sz="1500" u="none" cap="none" strike="noStrike">
                <a:solidFill>
                  <a:srgbClr val="000000"/>
                </a:solidFill>
                <a:latin typeface="Calibri"/>
                <a:ea typeface="Calibri"/>
                <a:cs typeface="Calibri"/>
                <a:sym typeface="Calibri"/>
              </a:rPr>
              <a:t>La innovación es fundamental para transformar las alternativas en acciones objetivas de acción.</a:t>
            </a:r>
            <a:endParaRPr/>
          </a:p>
          <a:p>
            <a:pPr indent="-82550" lvl="0" marL="177800" marR="0" rtl="0" algn="l">
              <a:lnSpc>
                <a:spcPct val="100000"/>
              </a:lnSpc>
              <a:spcBef>
                <a:spcPts val="0"/>
              </a:spcBef>
              <a:spcAft>
                <a:spcPts val="0"/>
              </a:spcAft>
              <a:buClr>
                <a:srgbClr val="7150A0"/>
              </a:buClr>
              <a:buSzPts val="1500"/>
              <a:buFont typeface="Arial"/>
              <a:buNone/>
            </a:pPr>
            <a:r>
              <a:t/>
            </a:r>
            <a:endParaRPr b="0" i="0" sz="1500" u="none" cap="none" strike="noStrike">
              <a:solidFill>
                <a:srgbClr val="000000"/>
              </a:solidFill>
              <a:latin typeface="Calibri"/>
              <a:ea typeface="Calibri"/>
              <a:cs typeface="Calibri"/>
              <a:sym typeface="Calibri"/>
            </a:endParaRPr>
          </a:p>
          <a:p>
            <a:pPr indent="-177800" lvl="0" marL="177800" marR="0" rtl="0" algn="l">
              <a:lnSpc>
                <a:spcPct val="100000"/>
              </a:lnSpc>
              <a:spcBef>
                <a:spcPts val="0"/>
              </a:spcBef>
              <a:spcAft>
                <a:spcPts val="0"/>
              </a:spcAft>
              <a:buClr>
                <a:srgbClr val="7150A0"/>
              </a:buClr>
              <a:buSzPts val="1500"/>
              <a:buFont typeface="Arial"/>
              <a:buChar char="•"/>
            </a:pPr>
            <a:r>
              <a:rPr b="0" i="0" lang="es-ES" sz="1500" u="none" cap="none" strike="noStrike">
                <a:solidFill>
                  <a:srgbClr val="000000"/>
                </a:solidFill>
                <a:latin typeface="Calibri"/>
                <a:ea typeface="Calibri"/>
                <a:cs typeface="Calibri"/>
                <a:sym typeface="Calibri"/>
              </a:rPr>
              <a:t>El uso de pensamiento divergente facilita ver el problema desde diferentes ángulos. Hace referencia al famoso “pensar fuera de la caja”.</a:t>
            </a:r>
            <a:endParaRPr/>
          </a:p>
        </p:txBody>
      </p:sp>
      <p:pic>
        <p:nvPicPr>
          <p:cNvPr descr="El pensar del proyecto: El cerebro y la inteligencia humana" id="243" name="Google Shape;243;p15"/>
          <p:cNvPicPr preferRelativeResize="0"/>
          <p:nvPr/>
        </p:nvPicPr>
        <p:blipFill rotWithShape="1">
          <a:blip r:embed="rId3">
            <a:alphaModFix/>
          </a:blip>
          <a:srcRect b="14744" l="0" r="0" t="17419"/>
          <a:stretch/>
        </p:blipFill>
        <p:spPr>
          <a:xfrm>
            <a:off x="4751389" y="885980"/>
            <a:ext cx="3960812" cy="2695420"/>
          </a:xfrm>
          <a:prstGeom prst="rect">
            <a:avLst/>
          </a:prstGeom>
          <a:noFill/>
          <a:ln>
            <a:noFill/>
          </a:ln>
        </p:spPr>
      </p:pic>
      <p:sp>
        <p:nvSpPr>
          <p:cNvPr id="244" name="Google Shape;244;p15"/>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FACTORES INNATOS ASOCIADOS A LA RESILIENCIA</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2"/>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1" name="Google Shape;251;p42"/>
          <p:cNvSpPr txBox="1"/>
          <p:nvPr/>
        </p:nvSpPr>
        <p:spPr>
          <a:xfrm>
            <a:off x="1008063" y="3169972"/>
            <a:ext cx="5999639"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LA EXPERIENCIA COMO FACTOR </a:t>
            </a:r>
            <a:r>
              <a:rPr b="1" i="0" lang="es-ES" sz="2800" u="none" cap="none" strike="noStrike">
                <a:solidFill>
                  <a:schemeClr val="lt1"/>
                </a:solidFill>
                <a:latin typeface="Arial"/>
                <a:ea typeface="Arial"/>
                <a:cs typeface="Arial"/>
                <a:sym typeface="Arial"/>
              </a:rPr>
              <a:t>DE APRENDIZAJE PERSONAL</a:t>
            </a:r>
            <a:endParaRPr/>
          </a:p>
        </p:txBody>
      </p:sp>
      <p:pic>
        <p:nvPicPr>
          <p:cNvPr id="252" name="Google Shape;252;p42"/>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7"/>
          <p:cNvSpPr txBox="1"/>
          <p:nvPr/>
        </p:nvSpPr>
        <p:spPr>
          <a:xfrm>
            <a:off x="511341" y="826950"/>
            <a:ext cx="8164347" cy="492443"/>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br>
              <a:rPr b="0" i="0" lang="es-ES" sz="1600" u="none" cap="none" strike="noStrike">
                <a:solidFill>
                  <a:srgbClr val="262626"/>
                </a:solidFill>
                <a:latin typeface="Calibri"/>
                <a:ea typeface="Calibri"/>
                <a:cs typeface="Calibri"/>
                <a:sym typeface="Calibri"/>
              </a:rPr>
            </a:br>
            <a:endParaRPr b="0" i="0" sz="1600" u="none" cap="none" strike="noStrike">
              <a:solidFill>
                <a:srgbClr val="262626"/>
              </a:solidFill>
              <a:latin typeface="Calibri"/>
              <a:ea typeface="Calibri"/>
              <a:cs typeface="Calibri"/>
              <a:sym typeface="Calibri"/>
            </a:endParaRPr>
          </a:p>
        </p:txBody>
      </p:sp>
      <p:sp>
        <p:nvSpPr>
          <p:cNvPr id="258" name="Google Shape;258;p17"/>
          <p:cNvSpPr txBox="1"/>
          <p:nvPr/>
        </p:nvSpPr>
        <p:spPr>
          <a:xfrm>
            <a:off x="511331" y="885980"/>
            <a:ext cx="2692244" cy="4093428"/>
          </a:xfrm>
          <a:prstGeom prst="rect">
            <a:avLst/>
          </a:prstGeom>
          <a:noFill/>
          <a:ln>
            <a:noFill/>
          </a:ln>
        </p:spPr>
        <p:txBody>
          <a:bodyPr anchorCtr="0" anchor="t" bIns="0" lIns="0" spcFirstLastPara="1" rIns="0" wrap="square" tIns="0">
            <a:spAutoFit/>
          </a:bodyPr>
          <a:lstStyle/>
          <a:p>
            <a:pPr indent="-177800" lvl="0" marL="177800" marR="0" rtl="0" algn="l">
              <a:lnSpc>
                <a:spcPct val="100000"/>
              </a:lnSpc>
              <a:spcBef>
                <a:spcPts val="0"/>
              </a:spcBef>
              <a:spcAft>
                <a:spcPts val="0"/>
              </a:spcAft>
              <a:buClr>
                <a:srgbClr val="000000"/>
              </a:buClr>
              <a:buSzPts val="1400"/>
              <a:buFont typeface="Arial"/>
              <a:buChar char="•"/>
            </a:pPr>
            <a:r>
              <a:rPr b="0" i="0" lang="es-ES" sz="1400" u="none" cap="none" strike="noStrike">
                <a:solidFill>
                  <a:srgbClr val="262626"/>
                </a:solidFill>
                <a:latin typeface="Calibri"/>
                <a:ea typeface="Calibri"/>
                <a:cs typeface="Calibri"/>
                <a:sym typeface="Calibri"/>
              </a:rPr>
              <a:t>La experiencia social guiada es un factor que impulsa nuestro aprendizaje social y predispone a que podamos desarrollar recursos de afrontamiento hacia los problemas en la vida. Para esto la familia si bien tiene un rol protector debe mantener la guía a fin de brindar pautas de acción para que podamos aprender a afrontar problemas (más no se debe tener un rol sobreprotector)</a:t>
            </a:r>
            <a:endParaRPr/>
          </a:p>
          <a:p>
            <a:pPr indent="-88900" lvl="0" marL="1778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262626"/>
              </a:solidFill>
              <a:latin typeface="Calibri"/>
              <a:ea typeface="Calibri"/>
              <a:cs typeface="Calibri"/>
              <a:sym typeface="Calibri"/>
            </a:endParaRPr>
          </a:p>
          <a:p>
            <a:pPr indent="-177800" lvl="0" marL="177800"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Hay casos en los que se puede ofrecer opciones de solución y dejar que uno tome su decisión.</a:t>
            </a:r>
            <a:endParaRPr b="0" i="0" sz="1400" u="none" cap="none" strike="noStrike">
              <a:solidFill>
                <a:srgbClr val="000000"/>
              </a:solidFill>
              <a:latin typeface="Calibri"/>
              <a:ea typeface="Calibri"/>
              <a:cs typeface="Calibri"/>
              <a:sym typeface="Calibri"/>
            </a:endParaRPr>
          </a:p>
          <a:p>
            <a:pPr indent="-88900" lvl="0" marL="1778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177800" lvl="0" marL="177800"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Ayudará a fortalecer la habilidad de toma de decisiones.</a:t>
            </a:r>
            <a:endParaRPr b="0" i="0" sz="1400" u="none" cap="none" strike="noStrike">
              <a:solidFill>
                <a:srgbClr val="000000"/>
              </a:solidFill>
              <a:latin typeface="Calibri"/>
              <a:ea typeface="Calibri"/>
              <a:cs typeface="Calibri"/>
              <a:sym typeface="Calibri"/>
            </a:endParaRPr>
          </a:p>
        </p:txBody>
      </p:sp>
      <p:sp>
        <p:nvSpPr>
          <p:cNvPr id="259" name="Google Shape;259;p17"/>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LA EXPERIENCIA COMO FACTOR DEL APRENDIZAJE PERSONAL</a:t>
            </a:r>
            <a:endParaRPr/>
          </a:p>
        </p:txBody>
      </p:sp>
      <p:pic>
        <p:nvPicPr>
          <p:cNvPr id="260" name="Google Shape;260;p17"/>
          <p:cNvPicPr preferRelativeResize="0"/>
          <p:nvPr/>
        </p:nvPicPr>
        <p:blipFill rotWithShape="1">
          <a:blip r:embed="rId3">
            <a:alphaModFix/>
          </a:blip>
          <a:srcRect b="0" l="4029" r="17289" t="0"/>
          <a:stretch/>
        </p:blipFill>
        <p:spPr>
          <a:xfrm>
            <a:off x="3527425" y="877888"/>
            <a:ext cx="5184775" cy="439261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18"/>
          <p:cNvSpPr txBox="1"/>
          <p:nvPr/>
        </p:nvSpPr>
        <p:spPr>
          <a:xfrm>
            <a:off x="511341" y="826950"/>
            <a:ext cx="8164347" cy="492443"/>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br>
              <a:rPr b="0" i="0" lang="es-ES" sz="1600" u="none" cap="none" strike="noStrike">
                <a:solidFill>
                  <a:srgbClr val="262626"/>
                </a:solidFill>
                <a:latin typeface="Calibri"/>
                <a:ea typeface="Calibri"/>
                <a:cs typeface="Calibri"/>
                <a:sym typeface="Calibri"/>
              </a:rPr>
            </a:br>
            <a:endParaRPr b="0" i="0" sz="1600" u="none" cap="none" strike="noStrike">
              <a:solidFill>
                <a:srgbClr val="262626"/>
              </a:solidFill>
              <a:latin typeface="Calibri"/>
              <a:ea typeface="Calibri"/>
              <a:cs typeface="Calibri"/>
              <a:sym typeface="Calibri"/>
            </a:endParaRPr>
          </a:p>
        </p:txBody>
      </p:sp>
      <p:sp>
        <p:nvSpPr>
          <p:cNvPr id="266" name="Google Shape;266;p18"/>
          <p:cNvSpPr/>
          <p:nvPr/>
        </p:nvSpPr>
        <p:spPr>
          <a:xfrm>
            <a:off x="511330" y="885980"/>
            <a:ext cx="7685902"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Fases para aprender socialmente a actuar con resiliencia</a:t>
            </a:r>
            <a:endParaRPr b="0" i="0" sz="1200" u="none" cap="none" strike="noStrike">
              <a:solidFill>
                <a:srgbClr val="000000"/>
              </a:solidFill>
              <a:latin typeface="Arial"/>
              <a:ea typeface="Arial"/>
              <a:cs typeface="Arial"/>
              <a:sym typeface="Arial"/>
            </a:endParaRPr>
          </a:p>
        </p:txBody>
      </p:sp>
      <p:sp>
        <p:nvSpPr>
          <p:cNvPr id="267" name="Google Shape;267;p18"/>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LA EXPERIENCIA COMO FACTOR DEL APRENDIZAJE PERSONAL</a:t>
            </a:r>
            <a:endParaRPr/>
          </a:p>
        </p:txBody>
      </p:sp>
      <p:grpSp>
        <p:nvGrpSpPr>
          <p:cNvPr id="268" name="Google Shape;268;p18"/>
          <p:cNvGrpSpPr/>
          <p:nvPr/>
        </p:nvGrpSpPr>
        <p:grpSpPr>
          <a:xfrm>
            <a:off x="1278115" y="1360501"/>
            <a:ext cx="6711974" cy="3883138"/>
            <a:chOff x="1428616" y="1360501"/>
            <a:chExt cx="6711974" cy="3883138"/>
          </a:xfrm>
        </p:grpSpPr>
        <p:grpSp>
          <p:nvGrpSpPr>
            <p:cNvPr id="269" name="Google Shape;269;p18"/>
            <p:cNvGrpSpPr/>
            <p:nvPr/>
          </p:nvGrpSpPr>
          <p:grpSpPr>
            <a:xfrm>
              <a:off x="1428616" y="1360501"/>
              <a:ext cx="3432730" cy="1872498"/>
              <a:chOff x="1428616" y="1465697"/>
              <a:chExt cx="3432730" cy="1872498"/>
            </a:xfrm>
          </p:grpSpPr>
          <p:sp>
            <p:nvSpPr>
              <p:cNvPr id="270" name="Google Shape;270;p18"/>
              <p:cNvSpPr/>
              <p:nvPr/>
            </p:nvSpPr>
            <p:spPr>
              <a:xfrm>
                <a:off x="1817964" y="1465697"/>
                <a:ext cx="3043382" cy="1872498"/>
              </a:xfrm>
              <a:prstGeom prst="roundRect">
                <a:avLst>
                  <a:gd fmla="val 6762" name="adj"/>
                </a:avLst>
              </a:prstGeom>
              <a:solidFill>
                <a:srgbClr val="CCEFF2"/>
              </a:solidFill>
              <a:ln cap="flat" cmpd="sng" w="38100">
                <a:solidFill>
                  <a:srgbClr val="00B1C2"/>
                </a:solidFill>
                <a:prstDash val="solid"/>
                <a:round/>
                <a:headEnd len="sm" w="sm" type="none"/>
                <a:tailEnd len="sm" w="sm" type="none"/>
              </a:ln>
            </p:spPr>
            <p:txBody>
              <a:bodyPr anchorCtr="0" anchor="t" bIns="45700" lIns="468000" spcFirstLastPara="1" rIns="36000" wrap="square" tIns="180000">
                <a:noAutofit/>
              </a:bodyPr>
              <a:lstStyle/>
              <a:p>
                <a:pPr indent="0" lvl="0" marL="4763" marR="0" rtl="0" algn="l">
                  <a:lnSpc>
                    <a:spcPct val="100000"/>
                  </a:lnSpc>
                  <a:spcBef>
                    <a:spcPts val="0"/>
                  </a:spcBef>
                  <a:spcAft>
                    <a:spcPts val="0"/>
                  </a:spcAft>
                  <a:buNone/>
                </a:pPr>
                <a:r>
                  <a:rPr b="1" i="0" lang="es-ES" sz="1100" u="none" cap="none" strike="noStrike">
                    <a:solidFill>
                      <a:srgbClr val="00B1C2"/>
                    </a:solidFill>
                    <a:latin typeface="Calibri"/>
                    <a:ea typeface="Calibri"/>
                    <a:cs typeface="Calibri"/>
                    <a:sym typeface="Calibri"/>
                  </a:rPr>
                  <a:t>ATENCIÓN</a:t>
                </a:r>
                <a:endParaRPr/>
              </a:p>
              <a:p>
                <a:pPr indent="0" lvl="0" marL="4763" marR="0" rtl="0" algn="l">
                  <a:lnSpc>
                    <a:spcPct val="100000"/>
                  </a:lnSpc>
                  <a:spcBef>
                    <a:spcPts val="0"/>
                  </a:spcBef>
                  <a:spcAft>
                    <a:spcPts val="0"/>
                  </a:spcAft>
                  <a:buNone/>
                </a:pPr>
                <a:r>
                  <a:rPr b="0" i="0" lang="es-ES" sz="1100" u="none" cap="none" strike="noStrike">
                    <a:solidFill>
                      <a:schemeClr val="dk1"/>
                    </a:solidFill>
                    <a:latin typeface="Calibri"/>
                    <a:ea typeface="Calibri"/>
                    <a:cs typeface="Calibri"/>
                    <a:sym typeface="Calibri"/>
                  </a:rPr>
                  <a:t>La atención se orienta en el esfuerzo mental de mantener la observación y seguimiento de una acción. (ejemplo: un persona deteniendo un acto de acoso en la escuela)</a:t>
                </a:r>
                <a:endParaRPr/>
              </a:p>
            </p:txBody>
          </p:sp>
          <p:sp>
            <p:nvSpPr>
              <p:cNvPr id="271" name="Google Shape;271;p18"/>
              <p:cNvSpPr/>
              <p:nvPr/>
            </p:nvSpPr>
            <p:spPr>
              <a:xfrm rot="-9000000">
                <a:off x="1547173" y="2017867"/>
                <a:ext cx="673990" cy="654822"/>
              </a:xfrm>
              <a:prstGeom prst="chord">
                <a:avLst>
                  <a:gd fmla="val 2700000" name="adj1"/>
                  <a:gd fmla="val 15233344" name="adj2"/>
                </a:avLst>
              </a:prstGeom>
              <a:solidFill>
                <a:srgbClr val="00B1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72" name="Google Shape;272;p18"/>
              <p:cNvSpPr txBox="1"/>
              <p:nvPr/>
            </p:nvSpPr>
            <p:spPr>
              <a:xfrm>
                <a:off x="1749974" y="2003825"/>
                <a:ext cx="370681"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ES" sz="3600" u="none" cap="none" strike="noStrike">
                    <a:solidFill>
                      <a:schemeClr val="lt1"/>
                    </a:solidFill>
                    <a:latin typeface="Calibri"/>
                    <a:ea typeface="Calibri"/>
                    <a:cs typeface="Calibri"/>
                    <a:sym typeface="Calibri"/>
                  </a:rPr>
                  <a:t>1</a:t>
                </a:r>
                <a:endParaRPr/>
              </a:p>
            </p:txBody>
          </p:sp>
        </p:grpSp>
        <p:grpSp>
          <p:nvGrpSpPr>
            <p:cNvPr id="273" name="Google Shape;273;p18"/>
            <p:cNvGrpSpPr/>
            <p:nvPr/>
          </p:nvGrpSpPr>
          <p:grpSpPr>
            <a:xfrm>
              <a:off x="4707860" y="1360501"/>
              <a:ext cx="3432730" cy="1872498"/>
              <a:chOff x="5185288" y="1465697"/>
              <a:chExt cx="3432730" cy="1872498"/>
            </a:xfrm>
          </p:grpSpPr>
          <p:sp>
            <p:nvSpPr>
              <p:cNvPr id="274" name="Google Shape;274;p18"/>
              <p:cNvSpPr/>
              <p:nvPr/>
            </p:nvSpPr>
            <p:spPr>
              <a:xfrm>
                <a:off x="5574636" y="1465697"/>
                <a:ext cx="3043382" cy="1872498"/>
              </a:xfrm>
              <a:prstGeom prst="roundRect">
                <a:avLst>
                  <a:gd fmla="val 7758" name="adj"/>
                </a:avLst>
              </a:prstGeom>
              <a:solidFill>
                <a:srgbClr val="E6F3D6"/>
              </a:solidFill>
              <a:ln cap="flat" cmpd="sng" w="38100">
                <a:solidFill>
                  <a:srgbClr val="8EC540"/>
                </a:solidFill>
                <a:prstDash val="solid"/>
                <a:round/>
                <a:headEnd len="sm" w="sm" type="none"/>
                <a:tailEnd len="sm" w="sm" type="none"/>
              </a:ln>
            </p:spPr>
            <p:txBody>
              <a:bodyPr anchorCtr="0" anchor="t" bIns="45700" lIns="468000" spcFirstLastPara="1" rIns="36000" wrap="square" tIns="180000">
                <a:noAutofit/>
              </a:bodyPr>
              <a:lstStyle/>
              <a:p>
                <a:pPr indent="0" lvl="0" marL="0" marR="0" rtl="0" algn="l">
                  <a:lnSpc>
                    <a:spcPct val="100000"/>
                  </a:lnSpc>
                  <a:spcBef>
                    <a:spcPts val="0"/>
                  </a:spcBef>
                  <a:spcAft>
                    <a:spcPts val="0"/>
                  </a:spcAft>
                  <a:buNone/>
                </a:pPr>
                <a:r>
                  <a:rPr b="1" i="0" lang="es-ES" sz="1100" u="none" cap="none" strike="noStrike">
                    <a:solidFill>
                      <a:srgbClr val="8EC540"/>
                    </a:solidFill>
                    <a:latin typeface="Calibri"/>
                    <a:ea typeface="Calibri"/>
                    <a:cs typeface="Calibri"/>
                    <a:sym typeface="Calibri"/>
                  </a:rPr>
                  <a:t>RETENCIÓN</a:t>
                </a:r>
                <a:endParaRPr/>
              </a:p>
              <a:p>
                <a:pPr indent="0" lvl="0" marL="0" marR="0" rtl="0" algn="l">
                  <a:lnSpc>
                    <a:spcPct val="100000"/>
                  </a:lnSpc>
                  <a:spcBef>
                    <a:spcPts val="0"/>
                  </a:spcBef>
                  <a:spcAft>
                    <a:spcPts val="0"/>
                  </a:spcAft>
                  <a:buNone/>
                </a:pPr>
                <a:r>
                  <a:rPr b="0" i="0" lang="es-ES" sz="1100" u="none" cap="none" strike="noStrike">
                    <a:solidFill>
                      <a:schemeClr val="dk1"/>
                    </a:solidFill>
                    <a:latin typeface="Calibri"/>
                    <a:ea typeface="Calibri"/>
                    <a:cs typeface="Calibri"/>
                    <a:sym typeface="Calibri"/>
                  </a:rPr>
                  <a:t>La persona almacena en su memoria a largo plazo una conducta. Si ésta es de utilidad el almacenamiento será más estable. Ejemplo: recordar el evento en el cual tu compañero actuó con firmeza y dijo palabras en contra el acoso o bullying</a:t>
                </a:r>
                <a:endParaRPr/>
              </a:p>
            </p:txBody>
          </p:sp>
          <p:sp>
            <p:nvSpPr>
              <p:cNvPr id="275" name="Google Shape;275;p18"/>
              <p:cNvSpPr/>
              <p:nvPr/>
            </p:nvSpPr>
            <p:spPr>
              <a:xfrm rot="-9000000">
                <a:off x="5303845" y="1999579"/>
                <a:ext cx="673990" cy="654822"/>
              </a:xfrm>
              <a:prstGeom prst="chord">
                <a:avLst>
                  <a:gd fmla="val 2700000" name="adj1"/>
                  <a:gd fmla="val 15233344" name="adj2"/>
                </a:avLst>
              </a:prstGeom>
              <a:solidFill>
                <a:srgbClr val="8EC54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76" name="Google Shape;276;p18"/>
              <p:cNvSpPr txBox="1"/>
              <p:nvPr/>
            </p:nvSpPr>
            <p:spPr>
              <a:xfrm>
                <a:off x="5506645" y="2003825"/>
                <a:ext cx="370681"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ES" sz="3600" u="none" cap="none" strike="noStrike">
                    <a:solidFill>
                      <a:schemeClr val="lt1"/>
                    </a:solidFill>
                    <a:latin typeface="Calibri"/>
                    <a:ea typeface="Calibri"/>
                    <a:cs typeface="Calibri"/>
                    <a:sym typeface="Calibri"/>
                  </a:rPr>
                  <a:t>2</a:t>
                </a:r>
                <a:endParaRPr/>
              </a:p>
            </p:txBody>
          </p:sp>
        </p:grpSp>
        <p:grpSp>
          <p:nvGrpSpPr>
            <p:cNvPr id="277" name="Google Shape;277;p18"/>
            <p:cNvGrpSpPr/>
            <p:nvPr/>
          </p:nvGrpSpPr>
          <p:grpSpPr>
            <a:xfrm>
              <a:off x="1428616" y="3371141"/>
              <a:ext cx="3432730" cy="1872498"/>
              <a:chOff x="1428616" y="3476337"/>
              <a:chExt cx="3432730" cy="1872498"/>
            </a:xfrm>
          </p:grpSpPr>
          <p:sp>
            <p:nvSpPr>
              <p:cNvPr id="278" name="Google Shape;278;p18"/>
              <p:cNvSpPr/>
              <p:nvPr/>
            </p:nvSpPr>
            <p:spPr>
              <a:xfrm>
                <a:off x="1817964" y="3476337"/>
                <a:ext cx="3043382" cy="1872498"/>
              </a:xfrm>
              <a:prstGeom prst="roundRect">
                <a:avLst>
                  <a:gd fmla="val 6762" name="adj"/>
                </a:avLst>
              </a:prstGeom>
              <a:solidFill>
                <a:srgbClr val="FFE2D2"/>
              </a:solidFill>
              <a:ln cap="flat" cmpd="sng" w="38100">
                <a:solidFill>
                  <a:srgbClr val="FF7828"/>
                </a:solidFill>
                <a:prstDash val="solid"/>
                <a:round/>
                <a:headEnd len="sm" w="sm" type="none"/>
                <a:tailEnd len="sm" w="sm" type="none"/>
              </a:ln>
            </p:spPr>
            <p:txBody>
              <a:bodyPr anchorCtr="0" anchor="t" bIns="45700" lIns="468000" spcFirstLastPara="1" rIns="36000" wrap="square" tIns="180000">
                <a:noAutofit/>
              </a:bodyPr>
              <a:lstStyle/>
              <a:p>
                <a:pPr indent="0" lvl="0" marL="0" marR="0" rtl="0" algn="l">
                  <a:lnSpc>
                    <a:spcPct val="100000"/>
                  </a:lnSpc>
                  <a:spcBef>
                    <a:spcPts val="0"/>
                  </a:spcBef>
                  <a:spcAft>
                    <a:spcPts val="0"/>
                  </a:spcAft>
                  <a:buNone/>
                </a:pPr>
                <a:r>
                  <a:rPr b="1" i="0" lang="es-ES" sz="1100" u="none" cap="none" strike="noStrike">
                    <a:solidFill>
                      <a:srgbClr val="FF7828"/>
                    </a:solidFill>
                    <a:latin typeface="Calibri"/>
                    <a:ea typeface="Calibri"/>
                    <a:cs typeface="Calibri"/>
                    <a:sym typeface="Calibri"/>
                  </a:rPr>
                  <a:t>REPRODUCCIÓN</a:t>
                </a:r>
                <a:endParaRPr/>
              </a:p>
              <a:p>
                <a:pPr indent="0" lvl="0" marL="0" marR="0" rtl="0" algn="l">
                  <a:lnSpc>
                    <a:spcPct val="100000"/>
                  </a:lnSpc>
                  <a:spcBef>
                    <a:spcPts val="0"/>
                  </a:spcBef>
                  <a:spcAft>
                    <a:spcPts val="0"/>
                  </a:spcAft>
                  <a:buNone/>
                </a:pPr>
                <a:r>
                  <a:rPr b="0" i="0" lang="es-ES" sz="1100" u="none" cap="none" strike="noStrike">
                    <a:solidFill>
                      <a:srgbClr val="000000"/>
                    </a:solidFill>
                    <a:latin typeface="Calibri"/>
                    <a:ea typeface="Calibri"/>
                    <a:cs typeface="Calibri"/>
                    <a:sym typeface="Calibri"/>
                  </a:rPr>
                  <a:t>Se ejecuta el tipo de movimiento y/u acción, seguramente ya tuviste intentos pasados en el cual imitaste esa conducta. El ensayo de la conducta de afronte será crucial.</a:t>
                </a:r>
                <a:endParaRPr/>
              </a:p>
            </p:txBody>
          </p:sp>
          <p:sp>
            <p:nvSpPr>
              <p:cNvPr id="279" name="Google Shape;279;p18"/>
              <p:cNvSpPr/>
              <p:nvPr/>
            </p:nvSpPr>
            <p:spPr>
              <a:xfrm rot="-9000000">
                <a:off x="1547173" y="4028507"/>
                <a:ext cx="673990" cy="654822"/>
              </a:xfrm>
              <a:prstGeom prst="chord">
                <a:avLst>
                  <a:gd fmla="val 2700000" name="adj1"/>
                  <a:gd fmla="val 15233344" name="adj2"/>
                </a:avLst>
              </a:prstGeom>
              <a:solidFill>
                <a:srgbClr val="FF78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80" name="Google Shape;280;p18"/>
              <p:cNvSpPr txBox="1"/>
              <p:nvPr/>
            </p:nvSpPr>
            <p:spPr>
              <a:xfrm>
                <a:off x="1749974" y="4014465"/>
                <a:ext cx="370681"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ES" sz="3600" u="none" cap="none" strike="noStrike">
                    <a:solidFill>
                      <a:schemeClr val="lt1"/>
                    </a:solidFill>
                    <a:latin typeface="Calibri"/>
                    <a:ea typeface="Calibri"/>
                    <a:cs typeface="Calibri"/>
                    <a:sym typeface="Calibri"/>
                  </a:rPr>
                  <a:t>3</a:t>
                </a:r>
                <a:endParaRPr/>
              </a:p>
            </p:txBody>
          </p:sp>
        </p:grpSp>
        <p:grpSp>
          <p:nvGrpSpPr>
            <p:cNvPr id="281" name="Google Shape;281;p18"/>
            <p:cNvGrpSpPr/>
            <p:nvPr/>
          </p:nvGrpSpPr>
          <p:grpSpPr>
            <a:xfrm>
              <a:off x="4707860" y="3371141"/>
              <a:ext cx="3432730" cy="1872498"/>
              <a:chOff x="5185288" y="3476337"/>
              <a:chExt cx="3432730" cy="1872498"/>
            </a:xfrm>
          </p:grpSpPr>
          <p:sp>
            <p:nvSpPr>
              <p:cNvPr id="282" name="Google Shape;282;p18"/>
              <p:cNvSpPr/>
              <p:nvPr/>
            </p:nvSpPr>
            <p:spPr>
              <a:xfrm>
                <a:off x="5574636" y="3476337"/>
                <a:ext cx="3043382" cy="1872498"/>
              </a:xfrm>
              <a:prstGeom prst="roundRect">
                <a:avLst>
                  <a:gd fmla="val 8008" name="adj"/>
                </a:avLst>
              </a:prstGeom>
              <a:solidFill>
                <a:srgbClr val="FFF2D1"/>
              </a:solidFill>
              <a:ln cap="flat" cmpd="sng" w="38100">
                <a:solidFill>
                  <a:srgbClr val="FEC212"/>
                </a:solidFill>
                <a:prstDash val="solid"/>
                <a:round/>
                <a:headEnd len="sm" w="sm" type="none"/>
                <a:tailEnd len="sm" w="sm" type="none"/>
              </a:ln>
            </p:spPr>
            <p:txBody>
              <a:bodyPr anchorCtr="0" anchor="t" bIns="45700" lIns="468000" spcFirstLastPara="1" rIns="36000" wrap="square" tIns="180000">
                <a:noAutofit/>
              </a:bodyPr>
              <a:lstStyle/>
              <a:p>
                <a:pPr indent="0" lvl="0" marL="0" marR="0" rtl="0" algn="l">
                  <a:lnSpc>
                    <a:spcPct val="100000"/>
                  </a:lnSpc>
                  <a:spcBef>
                    <a:spcPts val="0"/>
                  </a:spcBef>
                  <a:spcAft>
                    <a:spcPts val="0"/>
                  </a:spcAft>
                  <a:buNone/>
                </a:pPr>
                <a:r>
                  <a:rPr b="1" i="0" lang="es-ES" sz="1100" u="none" cap="none" strike="noStrike">
                    <a:solidFill>
                      <a:srgbClr val="FEC212"/>
                    </a:solidFill>
                    <a:latin typeface="Calibri"/>
                    <a:ea typeface="Calibri"/>
                    <a:cs typeface="Calibri"/>
                    <a:sym typeface="Calibri"/>
                  </a:rPr>
                  <a:t>MOTIVACIÓN</a:t>
                </a:r>
                <a:endParaRPr/>
              </a:p>
              <a:p>
                <a:pPr indent="0" lvl="0" marL="0" marR="0" rtl="0" algn="l">
                  <a:lnSpc>
                    <a:spcPct val="100000"/>
                  </a:lnSpc>
                  <a:spcBef>
                    <a:spcPts val="0"/>
                  </a:spcBef>
                  <a:spcAft>
                    <a:spcPts val="0"/>
                  </a:spcAft>
                  <a:buNone/>
                </a:pPr>
                <a:r>
                  <a:rPr b="0" i="0" lang="es-ES" sz="1100" u="none" cap="none" strike="noStrike">
                    <a:solidFill>
                      <a:schemeClr val="dk1"/>
                    </a:solidFill>
                    <a:latin typeface="Calibri"/>
                    <a:ea typeface="Calibri"/>
                    <a:cs typeface="Calibri"/>
                    <a:sym typeface="Calibri"/>
                  </a:rPr>
                  <a:t>Cuando hemos sido capaces de ejecutar la conducta aprendida y logramos un refuerzo positivo, entonces es probable que reproduzcamos esa conducta a futuro. Ejemplo: el darme el tiempo para analizar un problema antes de responder me dio resultados en el pasado. Repito la conducta en futuras situaciones parecidas.</a:t>
                </a:r>
                <a:endParaRPr/>
              </a:p>
            </p:txBody>
          </p:sp>
          <p:sp>
            <p:nvSpPr>
              <p:cNvPr id="283" name="Google Shape;283;p18"/>
              <p:cNvSpPr/>
              <p:nvPr/>
            </p:nvSpPr>
            <p:spPr>
              <a:xfrm rot="-9000000">
                <a:off x="5303845" y="4010219"/>
                <a:ext cx="673990" cy="654822"/>
              </a:xfrm>
              <a:prstGeom prst="chord">
                <a:avLst>
                  <a:gd fmla="val 2700000" name="adj1"/>
                  <a:gd fmla="val 15233344" name="adj2"/>
                </a:avLst>
              </a:prstGeom>
              <a:solidFill>
                <a:srgbClr val="FEC21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84" name="Google Shape;284;p18"/>
              <p:cNvSpPr txBox="1"/>
              <p:nvPr/>
            </p:nvSpPr>
            <p:spPr>
              <a:xfrm>
                <a:off x="5506645" y="4014465"/>
                <a:ext cx="370681"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ES" sz="3600" u="none" cap="none" strike="noStrike">
                    <a:solidFill>
                      <a:schemeClr val="lt1"/>
                    </a:solidFill>
                    <a:latin typeface="Calibri"/>
                    <a:ea typeface="Calibri"/>
                    <a:cs typeface="Calibri"/>
                    <a:sym typeface="Calibri"/>
                  </a:rPr>
                  <a:t>4</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37"/>
          <p:cNvSpPr/>
          <p:nvPr/>
        </p:nvSpPr>
        <p:spPr>
          <a:xfrm>
            <a:off x="0" y="1"/>
            <a:ext cx="9144000" cy="5715000"/>
          </a:xfrm>
          <a:prstGeom prst="rect">
            <a:avLst/>
          </a:prstGeom>
          <a:solidFill>
            <a:srgbClr val="ED424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51" name="Google Shape;51;p37"/>
          <p:cNvPicPr preferRelativeResize="0"/>
          <p:nvPr/>
        </p:nvPicPr>
        <p:blipFill rotWithShape="1">
          <a:blip r:embed="rId3">
            <a:alphaModFix/>
          </a:blip>
          <a:srcRect b="0" l="0" r="0" t="0"/>
          <a:stretch/>
        </p:blipFill>
        <p:spPr>
          <a:xfrm>
            <a:off x="1" y="946969"/>
            <a:ext cx="2072213" cy="3898064"/>
          </a:xfrm>
          <a:prstGeom prst="rect">
            <a:avLst/>
          </a:prstGeom>
          <a:noFill/>
          <a:ln>
            <a:noFill/>
          </a:ln>
        </p:spPr>
      </p:pic>
      <p:sp>
        <p:nvSpPr>
          <p:cNvPr id="52" name="Google Shape;52;p37"/>
          <p:cNvSpPr/>
          <p:nvPr/>
        </p:nvSpPr>
        <p:spPr>
          <a:xfrm>
            <a:off x="149817" y="3724759"/>
            <a:ext cx="1037633" cy="1069383"/>
          </a:xfrm>
          <a:prstGeom prst="rect">
            <a:avLst/>
          </a:prstGeom>
          <a:solidFill>
            <a:srgbClr val="ED434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3" name="Google Shape;53;p37"/>
          <p:cNvSpPr txBox="1"/>
          <p:nvPr/>
        </p:nvSpPr>
        <p:spPr>
          <a:xfrm>
            <a:off x="2519363" y="2540738"/>
            <a:ext cx="4581728" cy="81253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b="0" i="0" lang="es-ES" sz="3300" u="none" cap="none" strike="noStrike">
                <a:solidFill>
                  <a:schemeClr val="lt1"/>
                </a:solidFill>
                <a:latin typeface="Arial"/>
                <a:ea typeface="Arial"/>
                <a:cs typeface="Arial"/>
                <a:sym typeface="Arial"/>
              </a:rPr>
              <a:t>INTRODUCCIÓN</a:t>
            </a:r>
            <a:endParaRPr/>
          </a:p>
          <a:p>
            <a:pPr indent="0" lvl="0" marL="0" marR="0" rtl="0" algn="l">
              <a:lnSpc>
                <a:spcPct val="80000"/>
              </a:lnSpc>
              <a:spcBef>
                <a:spcPts val="0"/>
              </a:spcBef>
              <a:spcAft>
                <a:spcPts val="0"/>
              </a:spcAft>
              <a:buNone/>
            </a:pPr>
            <a:r>
              <a:rPr b="1" i="0" lang="es-ES" sz="3300" u="none" cap="none" strike="noStrike">
                <a:solidFill>
                  <a:schemeClr val="lt1"/>
                </a:solidFill>
                <a:latin typeface="Arial"/>
                <a:ea typeface="Arial"/>
                <a:cs typeface="Arial"/>
                <a:sym typeface="Arial"/>
              </a:rPr>
              <a:t>DE LA SESIÓN</a:t>
            </a:r>
            <a:endParaRPr/>
          </a:p>
        </p:txBody>
      </p:sp>
      <p:pic>
        <p:nvPicPr>
          <p:cNvPr id="54" name="Google Shape;54;p37"/>
          <p:cNvPicPr preferRelativeResize="0"/>
          <p:nvPr/>
        </p:nvPicPr>
        <p:blipFill rotWithShape="1">
          <a:blip r:embed="rId4">
            <a:alphaModFix amt="16000"/>
          </a:blip>
          <a:srcRect b="0" l="0" r="0" t="0"/>
          <a:stretch/>
        </p:blipFill>
        <p:spPr>
          <a:xfrm>
            <a:off x="334433" y="3817749"/>
            <a:ext cx="809264" cy="809264"/>
          </a:xfrm>
          <a:prstGeom prst="rect">
            <a:avLst/>
          </a:prstGeom>
          <a:noFill/>
          <a:ln>
            <a:noFill/>
          </a:ln>
        </p:spPr>
      </p:pic>
      <p:pic>
        <p:nvPicPr>
          <p:cNvPr id="55" name="Google Shape;55;p37"/>
          <p:cNvPicPr preferRelativeResize="0"/>
          <p:nvPr/>
        </p:nvPicPr>
        <p:blipFill rotWithShape="1">
          <a:blip r:embed="rId5">
            <a:alphaModFix/>
          </a:blip>
          <a:srcRect b="0" l="0" r="0" t="0"/>
          <a:stretch/>
        </p:blipFill>
        <p:spPr>
          <a:xfrm>
            <a:off x="2528619" y="2194222"/>
            <a:ext cx="202176" cy="20821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3"/>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91" name="Google Shape;291;p43"/>
          <p:cNvSpPr txBox="1"/>
          <p:nvPr/>
        </p:nvSpPr>
        <p:spPr>
          <a:xfrm>
            <a:off x="1008063" y="3169972"/>
            <a:ext cx="4802017"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ES MOMENTO DE ENTRAR </a:t>
            </a:r>
            <a:r>
              <a:rPr b="1" i="0" lang="es-ES" sz="2800" u="none" cap="none" strike="noStrike">
                <a:solidFill>
                  <a:schemeClr val="lt1"/>
                </a:solidFill>
                <a:latin typeface="Arial"/>
                <a:ea typeface="Arial"/>
                <a:cs typeface="Arial"/>
                <a:sym typeface="Arial"/>
              </a:rPr>
              <a:t>AL ESPACIO PRÁCTICO</a:t>
            </a:r>
            <a:endParaRPr/>
          </a:p>
        </p:txBody>
      </p:sp>
      <p:pic>
        <p:nvPicPr>
          <p:cNvPr id="292" name="Google Shape;292;p43"/>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0"/>
          <p:cNvSpPr txBox="1"/>
          <p:nvPr/>
        </p:nvSpPr>
        <p:spPr>
          <a:xfrm>
            <a:off x="506831" y="885980"/>
            <a:ext cx="2696743" cy="1969770"/>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600"/>
              <a:buFont typeface="Arial"/>
              <a:buNone/>
            </a:pPr>
            <a:r>
              <a:rPr b="0" i="0" lang="es-ES" sz="1600" u="none" cap="none" strike="noStrike">
                <a:solidFill>
                  <a:schemeClr val="dk1"/>
                </a:solidFill>
                <a:latin typeface="Calibri"/>
                <a:ea typeface="Calibri"/>
                <a:cs typeface="Calibri"/>
                <a:sym typeface="Calibri"/>
              </a:rPr>
              <a:t>En la hoja de Excel (rueda) asigna un valor de 0 a 5 según el agente socializador que consideras ha impactado de manera más significativa en su capacidad de afrontamiento ante problemas, conflictos y crisis (20 minutos)</a:t>
            </a:r>
            <a:endParaRPr b="0" i="0" sz="1400" u="none" cap="none" strike="noStrike">
              <a:solidFill>
                <a:schemeClr val="dk1"/>
              </a:solidFill>
              <a:latin typeface="Arial"/>
              <a:ea typeface="Arial"/>
              <a:cs typeface="Arial"/>
              <a:sym typeface="Arial"/>
            </a:endParaRPr>
          </a:p>
        </p:txBody>
      </p:sp>
      <p:sp>
        <p:nvSpPr>
          <p:cNvPr id="298" name="Google Shape;298;p20"/>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MOMENTO PRÁCTICO</a:t>
            </a:r>
            <a:endParaRPr/>
          </a:p>
        </p:txBody>
      </p:sp>
      <p:pic>
        <p:nvPicPr>
          <p:cNvPr id="299" name="Google Shape;299;p20"/>
          <p:cNvPicPr preferRelativeResize="0"/>
          <p:nvPr/>
        </p:nvPicPr>
        <p:blipFill rotWithShape="1">
          <a:blip r:embed="rId3">
            <a:alphaModFix/>
          </a:blip>
          <a:srcRect b="0" l="7531" r="14240" t="0"/>
          <a:stretch/>
        </p:blipFill>
        <p:spPr>
          <a:xfrm>
            <a:off x="3527424" y="885980"/>
            <a:ext cx="5184775" cy="438452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1"/>
          <p:cNvSpPr txBox="1"/>
          <p:nvPr/>
        </p:nvSpPr>
        <p:spPr>
          <a:xfrm>
            <a:off x="511330" y="885980"/>
            <a:ext cx="2692245" cy="923330"/>
          </a:xfrm>
          <a:prstGeom prst="rect">
            <a:avLst/>
          </a:prstGeom>
          <a:noFill/>
          <a:ln>
            <a:noFill/>
          </a:ln>
        </p:spPr>
        <p:txBody>
          <a:bodyPr anchorCtr="0" anchor="t" bIns="0" lIns="0" spcFirstLastPara="1" rIns="0" wrap="square" tIns="0">
            <a:spAutoFit/>
          </a:bodyPr>
          <a:lstStyle/>
          <a:p>
            <a:pPr indent="0" lvl="0" marL="11112" marR="0" rtl="0" algn="l">
              <a:lnSpc>
                <a:spcPct val="100000"/>
              </a:lnSpc>
              <a:spcBef>
                <a:spcPts val="0"/>
              </a:spcBef>
              <a:spcAft>
                <a:spcPts val="0"/>
              </a:spcAft>
              <a:buNone/>
            </a:pPr>
            <a:r>
              <a:rPr b="0" i="0" lang="es-ES" sz="1500" u="none" cap="none" strike="noStrike">
                <a:solidFill>
                  <a:schemeClr val="dk1"/>
                </a:solidFill>
                <a:latin typeface="Calibri"/>
                <a:ea typeface="Calibri"/>
                <a:cs typeface="Calibri"/>
                <a:sym typeface="Calibri"/>
              </a:rPr>
              <a:t>En salas de zoom o presencial, el grupo deberá hacer un conversatorio donde responderá a las siguientes preguntas:</a:t>
            </a:r>
            <a:endParaRPr b="0" i="0" sz="1500" u="none" cap="none" strike="noStrike">
              <a:solidFill>
                <a:schemeClr val="dk1"/>
              </a:solidFill>
              <a:latin typeface="Calibri"/>
              <a:ea typeface="Calibri"/>
              <a:cs typeface="Calibri"/>
              <a:sym typeface="Calibri"/>
            </a:endParaRPr>
          </a:p>
        </p:txBody>
      </p:sp>
      <p:sp>
        <p:nvSpPr>
          <p:cNvPr id="305" name="Google Shape;305;p21"/>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MOMENTO PRÁCTICO</a:t>
            </a:r>
            <a:endParaRPr/>
          </a:p>
        </p:txBody>
      </p:sp>
      <p:cxnSp>
        <p:nvCxnSpPr>
          <p:cNvPr id="306" name="Google Shape;306;p21"/>
          <p:cNvCxnSpPr/>
          <p:nvPr/>
        </p:nvCxnSpPr>
        <p:spPr>
          <a:xfrm>
            <a:off x="643052" y="2157432"/>
            <a:ext cx="0" cy="1305960"/>
          </a:xfrm>
          <a:prstGeom prst="straightConnector1">
            <a:avLst/>
          </a:prstGeom>
          <a:noFill/>
          <a:ln cap="flat" cmpd="sng" w="9525">
            <a:solidFill>
              <a:srgbClr val="01B1C3"/>
            </a:solidFill>
            <a:prstDash val="solid"/>
            <a:round/>
            <a:headEnd len="sm" w="sm" type="none"/>
            <a:tailEnd len="sm" w="sm" type="none"/>
          </a:ln>
        </p:spPr>
      </p:cxnSp>
      <p:grpSp>
        <p:nvGrpSpPr>
          <p:cNvPr id="307" name="Google Shape;307;p21"/>
          <p:cNvGrpSpPr/>
          <p:nvPr/>
        </p:nvGrpSpPr>
        <p:grpSpPr>
          <a:xfrm>
            <a:off x="572656" y="2075288"/>
            <a:ext cx="2630919" cy="1077218"/>
            <a:chOff x="572656" y="2140024"/>
            <a:chExt cx="2630919" cy="1077218"/>
          </a:xfrm>
        </p:grpSpPr>
        <p:sp>
          <p:nvSpPr>
            <p:cNvPr id="308" name="Google Shape;308;p21"/>
            <p:cNvSpPr/>
            <p:nvPr/>
          </p:nvSpPr>
          <p:spPr>
            <a:xfrm>
              <a:off x="861503" y="2140024"/>
              <a:ext cx="2342072" cy="1077218"/>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¿De qué forma consideramos que ese agente socializador ha influido para que sepas cómo hacerle frente a los problemas más recurrentes de tu vida?</a:t>
              </a:r>
              <a:endParaRPr/>
            </a:p>
          </p:txBody>
        </p:sp>
        <p:grpSp>
          <p:nvGrpSpPr>
            <p:cNvPr id="309" name="Google Shape;309;p21"/>
            <p:cNvGrpSpPr/>
            <p:nvPr/>
          </p:nvGrpSpPr>
          <p:grpSpPr>
            <a:xfrm>
              <a:off x="572656" y="2176014"/>
              <a:ext cx="140792" cy="140258"/>
              <a:chOff x="3427964" y="2244682"/>
              <a:chExt cx="225891" cy="225034"/>
            </a:xfrm>
          </p:grpSpPr>
          <p:sp>
            <p:nvSpPr>
              <p:cNvPr id="310" name="Google Shape;310;p21"/>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1" name="Google Shape;311;p21"/>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pSp>
      <p:grpSp>
        <p:nvGrpSpPr>
          <p:cNvPr id="312" name="Google Shape;312;p21"/>
          <p:cNvGrpSpPr/>
          <p:nvPr/>
        </p:nvGrpSpPr>
        <p:grpSpPr>
          <a:xfrm>
            <a:off x="572656" y="3361922"/>
            <a:ext cx="2630919" cy="1508105"/>
            <a:chOff x="572656" y="2140024"/>
            <a:chExt cx="2630919" cy="1508105"/>
          </a:xfrm>
        </p:grpSpPr>
        <p:sp>
          <p:nvSpPr>
            <p:cNvPr id="313" name="Google Shape;313;p21"/>
            <p:cNvSpPr/>
            <p:nvPr/>
          </p:nvSpPr>
          <p:spPr>
            <a:xfrm>
              <a:off x="861503" y="2140024"/>
              <a:ext cx="2342072" cy="150810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¿Qué conductas aprendiste de estos agentes socializadores? Ejemplo: a mantener la calma ante la impulsividad de otras personas, a darme un tiempo antes de tomar una decisión precipitada etc.</a:t>
              </a:r>
              <a:endParaRPr/>
            </a:p>
          </p:txBody>
        </p:sp>
        <p:grpSp>
          <p:nvGrpSpPr>
            <p:cNvPr id="314" name="Google Shape;314;p21"/>
            <p:cNvGrpSpPr/>
            <p:nvPr/>
          </p:nvGrpSpPr>
          <p:grpSpPr>
            <a:xfrm>
              <a:off x="572656" y="2176014"/>
              <a:ext cx="140792" cy="140258"/>
              <a:chOff x="3427964" y="2244682"/>
              <a:chExt cx="225891" cy="225034"/>
            </a:xfrm>
          </p:grpSpPr>
          <p:sp>
            <p:nvSpPr>
              <p:cNvPr id="315" name="Google Shape;315;p21"/>
              <p:cNvSpPr/>
              <p:nvPr/>
            </p:nvSpPr>
            <p:spPr>
              <a:xfrm>
                <a:off x="3427964" y="2244682"/>
                <a:ext cx="225891" cy="225034"/>
              </a:xfrm>
              <a:prstGeom prst="ellipse">
                <a:avLst/>
              </a:prstGeom>
              <a:solidFill>
                <a:schemeClr val="lt1"/>
              </a:solidFill>
              <a:ln cap="flat" cmpd="sng" w="19050">
                <a:solidFill>
                  <a:srgbClr val="01B1C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6" name="Google Shape;316;p21"/>
              <p:cNvSpPr/>
              <p:nvPr/>
            </p:nvSpPr>
            <p:spPr>
              <a:xfrm>
                <a:off x="3482167" y="2298680"/>
                <a:ext cx="117483" cy="117037"/>
              </a:xfrm>
              <a:prstGeom prst="ellipse">
                <a:avLst/>
              </a:prstGeom>
              <a:solidFill>
                <a:srgbClr val="01B1C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pSp>
      <p:pic>
        <p:nvPicPr>
          <p:cNvPr id="317" name="Google Shape;317;p21"/>
          <p:cNvPicPr preferRelativeResize="0"/>
          <p:nvPr/>
        </p:nvPicPr>
        <p:blipFill rotWithShape="1">
          <a:blip r:embed="rId3">
            <a:alphaModFix/>
          </a:blip>
          <a:srcRect b="0" l="0" r="16959" t="0"/>
          <a:stretch/>
        </p:blipFill>
        <p:spPr>
          <a:xfrm>
            <a:off x="3527425" y="877888"/>
            <a:ext cx="5184775" cy="4384520"/>
          </a:xfrm>
          <a:prstGeom prst="rect">
            <a:avLst/>
          </a:prstGeom>
          <a:noFill/>
          <a:ln>
            <a:noFill/>
          </a:ln>
        </p:spPr>
      </p:pic>
      <p:sp>
        <p:nvSpPr>
          <p:cNvPr id="318" name="Google Shape;318;p21"/>
          <p:cNvSpPr txBox="1"/>
          <p:nvPr/>
        </p:nvSpPr>
        <p:spPr>
          <a:xfrm>
            <a:off x="3607393" y="951878"/>
            <a:ext cx="1333500"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s-ES" sz="1600" u="none" cap="none" strike="noStrike">
                <a:solidFill>
                  <a:schemeClr val="dk1"/>
                </a:solidFill>
                <a:latin typeface="Calibri"/>
                <a:ea typeface="Calibri"/>
                <a:cs typeface="Calibri"/>
                <a:sym typeface="Calibri"/>
              </a:rPr>
              <a:t>30 minutos</a:t>
            </a:r>
            <a:endParaRPr b="1" i="0" sz="1200" u="none" cap="none" strike="noStrike">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2"/>
          <p:cNvSpPr txBox="1"/>
          <p:nvPr/>
        </p:nvSpPr>
        <p:spPr>
          <a:xfrm>
            <a:off x="3016987" y="2053817"/>
            <a:ext cx="4091479" cy="162506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None/>
            </a:pPr>
            <a:r>
              <a:rPr b="0" i="0" lang="es-ES" sz="3200" u="none" cap="none" strike="noStrike">
                <a:solidFill>
                  <a:srgbClr val="000000"/>
                </a:solidFill>
                <a:latin typeface="Arial"/>
                <a:ea typeface="Arial"/>
                <a:cs typeface="Arial"/>
                <a:sym typeface="Arial"/>
              </a:rPr>
              <a:t>ENTONCES…</a:t>
            </a:r>
            <a:endParaRPr/>
          </a:p>
          <a:p>
            <a:pPr indent="0" lvl="0" marL="0" marR="0" rtl="0" algn="l">
              <a:lnSpc>
                <a:spcPct val="80000"/>
              </a:lnSpc>
              <a:spcBef>
                <a:spcPts val="0"/>
              </a:spcBef>
              <a:spcAft>
                <a:spcPts val="0"/>
              </a:spcAft>
              <a:buNone/>
            </a:pPr>
            <a:r>
              <a:rPr b="0" i="0" lang="es-ES" sz="3200" u="none" cap="none" strike="noStrike">
                <a:solidFill>
                  <a:srgbClr val="000000"/>
                </a:solidFill>
                <a:latin typeface="Arial"/>
                <a:ea typeface="Arial"/>
                <a:cs typeface="Arial"/>
                <a:sym typeface="Arial"/>
              </a:rPr>
              <a:t>¿QUÉ ES LO QUE HAS APRENDIDO</a:t>
            </a:r>
            <a:endParaRPr/>
          </a:p>
          <a:p>
            <a:pPr indent="0" lvl="0" marL="0" marR="0" rtl="0" algn="l">
              <a:lnSpc>
                <a:spcPct val="80000"/>
              </a:lnSpc>
              <a:spcBef>
                <a:spcPts val="0"/>
              </a:spcBef>
              <a:spcAft>
                <a:spcPts val="0"/>
              </a:spcAft>
              <a:buNone/>
            </a:pPr>
            <a:r>
              <a:rPr b="1" i="0" lang="es-ES" sz="3600" u="none" cap="none" strike="noStrike">
                <a:solidFill>
                  <a:srgbClr val="92C14D"/>
                </a:solidFill>
                <a:latin typeface="Arial"/>
                <a:ea typeface="Arial"/>
                <a:cs typeface="Arial"/>
                <a:sym typeface="Arial"/>
              </a:rPr>
              <a:t>EN ESTA SESIÓN?</a:t>
            </a:r>
            <a:endParaRPr/>
          </a:p>
        </p:txBody>
      </p:sp>
      <p:pic>
        <p:nvPicPr>
          <p:cNvPr id="325" name="Google Shape;325;p22"/>
          <p:cNvPicPr preferRelativeResize="0"/>
          <p:nvPr/>
        </p:nvPicPr>
        <p:blipFill rotWithShape="1">
          <a:blip r:embed="rId3">
            <a:alphaModFix/>
          </a:blip>
          <a:srcRect b="0" l="0" r="0" t="0"/>
          <a:stretch/>
        </p:blipFill>
        <p:spPr>
          <a:xfrm>
            <a:off x="1465763" y="1869981"/>
            <a:ext cx="1222115" cy="12046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4"/>
          <p:cNvSpPr/>
          <p:nvPr/>
        </p:nvSpPr>
        <p:spPr>
          <a:xfrm>
            <a:off x="0" y="0"/>
            <a:ext cx="9144000" cy="5715000"/>
          </a:xfrm>
          <a:prstGeom prst="rect">
            <a:avLst/>
          </a:prstGeom>
          <a:solidFill>
            <a:srgbClr val="654E9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331" name="Google Shape;331;p44"/>
          <p:cNvGrpSpPr/>
          <p:nvPr/>
        </p:nvGrpSpPr>
        <p:grpSpPr>
          <a:xfrm>
            <a:off x="2506315" y="2194222"/>
            <a:ext cx="4581728" cy="1326557"/>
            <a:chOff x="2403187" y="2211377"/>
            <a:chExt cx="4581728" cy="1326557"/>
          </a:xfrm>
        </p:grpSpPr>
        <p:sp>
          <p:nvSpPr>
            <p:cNvPr id="332" name="Google Shape;332;p44"/>
            <p:cNvSpPr txBox="1"/>
            <p:nvPr/>
          </p:nvSpPr>
          <p:spPr>
            <a:xfrm>
              <a:off x="2403187"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3600" u="none" cap="none" strike="noStrike">
                  <a:solidFill>
                    <a:schemeClr val="lt1"/>
                  </a:solidFill>
                  <a:latin typeface="Arial"/>
                  <a:ea typeface="Arial"/>
                  <a:cs typeface="Arial"/>
                  <a:sym typeface="Arial"/>
                </a:rPr>
                <a:t>CONCLUSIONES</a:t>
              </a:r>
              <a:br>
                <a:rPr b="0" i="0" lang="es-ES" sz="3600" u="none" cap="none" strike="noStrike">
                  <a:solidFill>
                    <a:schemeClr val="lt1"/>
                  </a:solidFill>
                  <a:latin typeface="Arial"/>
                  <a:ea typeface="Arial"/>
                  <a:cs typeface="Arial"/>
                  <a:sym typeface="Arial"/>
                </a:rPr>
              </a:br>
              <a:r>
                <a:rPr b="1" i="0" lang="es-ES" sz="3600" u="none" cap="none" strike="noStrike">
                  <a:solidFill>
                    <a:schemeClr val="lt1"/>
                  </a:solidFill>
                  <a:latin typeface="Arial"/>
                  <a:ea typeface="Arial"/>
                  <a:cs typeface="Arial"/>
                  <a:sym typeface="Arial"/>
                </a:rPr>
                <a:t>MÁS REFERENCIAS</a:t>
              </a:r>
              <a:endParaRPr/>
            </a:p>
          </p:txBody>
        </p:sp>
        <p:pic>
          <p:nvPicPr>
            <p:cNvPr id="333" name="Google Shape;333;p44"/>
            <p:cNvPicPr preferRelativeResize="0"/>
            <p:nvPr/>
          </p:nvPicPr>
          <p:blipFill rotWithShape="1">
            <a:blip r:embed="rId3">
              <a:alphaModFix/>
            </a:blip>
            <a:srcRect b="0" l="0" r="0" t="0"/>
            <a:stretch/>
          </p:blipFill>
          <p:spPr>
            <a:xfrm>
              <a:off x="2425491" y="2211377"/>
              <a:ext cx="202176" cy="208211"/>
            </a:xfrm>
            <a:prstGeom prst="rect">
              <a:avLst/>
            </a:prstGeom>
            <a:noFill/>
            <a:ln>
              <a:noFill/>
            </a:ln>
          </p:spPr>
        </p:pic>
      </p:grpSp>
      <p:pic>
        <p:nvPicPr>
          <p:cNvPr id="334" name="Google Shape;334;p44"/>
          <p:cNvPicPr preferRelativeResize="0"/>
          <p:nvPr/>
        </p:nvPicPr>
        <p:blipFill rotWithShape="1">
          <a:blip r:embed="rId4">
            <a:alphaModFix/>
          </a:blip>
          <a:srcRect b="0" l="0" r="0" t="0"/>
          <a:stretch/>
        </p:blipFill>
        <p:spPr>
          <a:xfrm>
            <a:off x="-1253" y="946969"/>
            <a:ext cx="2072214" cy="389806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5"/>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41" name="Google Shape;341;p45"/>
          <p:cNvSpPr txBox="1"/>
          <p:nvPr/>
        </p:nvSpPr>
        <p:spPr>
          <a:xfrm>
            <a:off x="1279544" y="912813"/>
            <a:ext cx="5362555" cy="323165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La resiliencia si bien se basa en parte por factores hereditarios, el mayor porcentaje lo tiene el factor medio ambiental a través del aprendizaje con los agentes socializadores.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Existen agentes socializadores cruciales para el fortalecimiento de nuestra resiliencia tales como: Vínculo parental, la comunidad, la escuela.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Los agentes socializadores, cuando son saludables nos brindan estrategias de afronte para dirigir nuestros recursos, encaminados a dar solución a problemas recurrentes como también ante problemas nuevos en nuestro repertorio.</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La inteligencia facilita la identificación de las rutas cognitivas a fin de crear soluciones ante los problemas que debemos afrontar.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p:txBody>
      </p:sp>
      <p:pic>
        <p:nvPicPr>
          <p:cNvPr id="342" name="Google Shape;342;p45"/>
          <p:cNvPicPr preferRelativeResize="0"/>
          <p:nvPr/>
        </p:nvPicPr>
        <p:blipFill rotWithShape="1">
          <a:blip r:embed="rId3">
            <a:alphaModFix/>
          </a:blip>
          <a:srcRect b="0" l="0" r="0" t="0"/>
          <a:stretch/>
        </p:blipFill>
        <p:spPr>
          <a:xfrm>
            <a:off x="1011260" y="954885"/>
            <a:ext cx="114138" cy="117546"/>
          </a:xfrm>
          <a:prstGeom prst="rect">
            <a:avLst/>
          </a:prstGeom>
          <a:noFill/>
          <a:ln>
            <a:noFill/>
          </a:ln>
        </p:spPr>
      </p:pic>
      <p:pic>
        <p:nvPicPr>
          <p:cNvPr id="343" name="Google Shape;343;p45"/>
          <p:cNvPicPr preferRelativeResize="0"/>
          <p:nvPr/>
        </p:nvPicPr>
        <p:blipFill rotWithShape="1">
          <a:blip r:embed="rId3">
            <a:alphaModFix/>
          </a:blip>
          <a:srcRect b="0" l="0" r="0" t="0"/>
          <a:stretch/>
        </p:blipFill>
        <p:spPr>
          <a:xfrm>
            <a:off x="1011260" y="1826442"/>
            <a:ext cx="114138" cy="117546"/>
          </a:xfrm>
          <a:prstGeom prst="rect">
            <a:avLst/>
          </a:prstGeom>
          <a:noFill/>
          <a:ln>
            <a:noFill/>
          </a:ln>
        </p:spPr>
      </p:pic>
      <p:sp>
        <p:nvSpPr>
          <p:cNvPr id="344" name="Google Shape;344;p45"/>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345" name="Google Shape;345;p45"/>
          <p:cNvPicPr preferRelativeResize="0"/>
          <p:nvPr/>
        </p:nvPicPr>
        <p:blipFill rotWithShape="1">
          <a:blip r:embed="rId4">
            <a:alphaModFix amt="42000"/>
          </a:blip>
          <a:srcRect b="0" l="0" r="0" t="0"/>
          <a:stretch/>
        </p:blipFill>
        <p:spPr>
          <a:xfrm>
            <a:off x="6984999" y="3048772"/>
            <a:ext cx="1690689" cy="2185216"/>
          </a:xfrm>
          <a:prstGeom prst="rect">
            <a:avLst/>
          </a:prstGeom>
          <a:noFill/>
          <a:ln>
            <a:noFill/>
          </a:ln>
        </p:spPr>
      </p:pic>
      <p:sp>
        <p:nvSpPr>
          <p:cNvPr id="346" name="Google Shape;346;p45"/>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CONCLUSIONES </a:t>
            </a:r>
            <a:endParaRPr/>
          </a:p>
        </p:txBody>
      </p:sp>
      <p:pic>
        <p:nvPicPr>
          <p:cNvPr id="347" name="Google Shape;347;p45"/>
          <p:cNvPicPr preferRelativeResize="0"/>
          <p:nvPr/>
        </p:nvPicPr>
        <p:blipFill rotWithShape="1">
          <a:blip r:embed="rId3">
            <a:alphaModFix/>
          </a:blip>
          <a:srcRect b="0" l="0" r="0" t="0"/>
          <a:stretch/>
        </p:blipFill>
        <p:spPr>
          <a:xfrm>
            <a:off x="1011260" y="2466556"/>
            <a:ext cx="114138" cy="117546"/>
          </a:xfrm>
          <a:prstGeom prst="rect">
            <a:avLst/>
          </a:prstGeom>
          <a:noFill/>
          <a:ln>
            <a:noFill/>
          </a:ln>
        </p:spPr>
      </p:pic>
      <p:pic>
        <p:nvPicPr>
          <p:cNvPr id="348" name="Google Shape;348;p45"/>
          <p:cNvPicPr preferRelativeResize="0"/>
          <p:nvPr/>
        </p:nvPicPr>
        <p:blipFill rotWithShape="1">
          <a:blip r:embed="rId3">
            <a:alphaModFix/>
          </a:blip>
          <a:srcRect b="0" l="0" r="0" t="0"/>
          <a:stretch/>
        </p:blipFill>
        <p:spPr>
          <a:xfrm>
            <a:off x="1011260" y="3514963"/>
            <a:ext cx="114138" cy="11754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6"/>
          <p:cNvSpPr/>
          <p:nvPr/>
        </p:nvSpPr>
        <p:spPr>
          <a:xfrm>
            <a:off x="0" y="0"/>
            <a:ext cx="9144000" cy="5715000"/>
          </a:xfrm>
          <a:prstGeom prst="rect">
            <a:avLst/>
          </a:prstGeom>
          <a:solidFill>
            <a:srgbClr val="8DCB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4" name="Google Shape;354;p46"/>
          <p:cNvSpPr txBox="1"/>
          <p:nvPr/>
        </p:nvSpPr>
        <p:spPr>
          <a:xfrm>
            <a:off x="2519363" y="2540738"/>
            <a:ext cx="4581728" cy="997196"/>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3600" u="none" cap="none" strike="noStrike">
                <a:solidFill>
                  <a:schemeClr val="lt1"/>
                </a:solidFill>
                <a:latin typeface="Arial"/>
                <a:ea typeface="Arial"/>
                <a:cs typeface="Arial"/>
                <a:sym typeface="Arial"/>
              </a:rPr>
              <a:t>BIBLIOGRAFÍA</a:t>
            </a:r>
            <a:br>
              <a:rPr b="0" i="0" lang="es-ES" sz="3600" u="none" cap="none" strike="noStrike">
                <a:solidFill>
                  <a:schemeClr val="lt1"/>
                </a:solidFill>
                <a:latin typeface="Arial"/>
                <a:ea typeface="Arial"/>
                <a:cs typeface="Arial"/>
                <a:sym typeface="Arial"/>
              </a:rPr>
            </a:br>
            <a:r>
              <a:rPr b="1" i="0" lang="es-ES" sz="3600" u="none" cap="none" strike="noStrike">
                <a:solidFill>
                  <a:schemeClr val="lt1"/>
                </a:solidFill>
                <a:latin typeface="Arial"/>
                <a:ea typeface="Arial"/>
                <a:cs typeface="Arial"/>
                <a:sym typeface="Arial"/>
              </a:rPr>
              <a:t>MÁS REFERENCIAS</a:t>
            </a:r>
            <a:endParaRPr/>
          </a:p>
        </p:txBody>
      </p:sp>
      <p:pic>
        <p:nvPicPr>
          <p:cNvPr id="355" name="Google Shape;355;p46"/>
          <p:cNvPicPr preferRelativeResize="0"/>
          <p:nvPr/>
        </p:nvPicPr>
        <p:blipFill rotWithShape="1">
          <a:blip r:embed="rId3">
            <a:alphaModFix/>
          </a:blip>
          <a:srcRect b="0" l="0" r="0" t="0"/>
          <a:stretch/>
        </p:blipFill>
        <p:spPr>
          <a:xfrm>
            <a:off x="2528619" y="2194222"/>
            <a:ext cx="202176" cy="208211"/>
          </a:xfrm>
          <a:prstGeom prst="rect">
            <a:avLst/>
          </a:prstGeom>
          <a:noFill/>
          <a:ln>
            <a:noFill/>
          </a:ln>
        </p:spPr>
      </p:pic>
      <p:pic>
        <p:nvPicPr>
          <p:cNvPr id="356" name="Google Shape;356;p46"/>
          <p:cNvPicPr preferRelativeResize="0"/>
          <p:nvPr/>
        </p:nvPicPr>
        <p:blipFill rotWithShape="1">
          <a:blip r:embed="rId4">
            <a:alphaModFix/>
          </a:blip>
          <a:srcRect b="0" l="0" r="0" t="0"/>
          <a:stretch/>
        </p:blipFill>
        <p:spPr>
          <a:xfrm>
            <a:off x="0" y="946970"/>
            <a:ext cx="2072061" cy="389806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7"/>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2" name="Google Shape;362;p47"/>
          <p:cNvSpPr txBox="1"/>
          <p:nvPr/>
        </p:nvSpPr>
        <p:spPr>
          <a:xfrm>
            <a:off x="1279009" y="917823"/>
            <a:ext cx="4774320" cy="172354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Rodríguez Piaggo, Ana María. (2009). Resiliencia. Psicopedagogía, 291-302.</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Vanistendael S. La resiliencia un concepto largo tiempo ignorado. Ginebra:Cuadernos Bice;1994</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000000"/>
                </a:solidFill>
                <a:latin typeface="Calibri"/>
                <a:ea typeface="Calibri"/>
                <a:cs typeface="Calibri"/>
                <a:sym typeface="Calibri"/>
              </a:rPr>
              <a:t>Robbins, Stephen . (2009). Comportamiento organizacional. (13.a ed.). México D.F. : Pearson, pág. 241.</a:t>
            </a:r>
            <a:endParaRPr/>
          </a:p>
        </p:txBody>
      </p:sp>
      <p:pic>
        <p:nvPicPr>
          <p:cNvPr id="363" name="Google Shape;363;p47"/>
          <p:cNvPicPr preferRelativeResize="0"/>
          <p:nvPr/>
        </p:nvPicPr>
        <p:blipFill rotWithShape="1">
          <a:blip r:embed="rId3">
            <a:alphaModFix/>
          </a:blip>
          <a:srcRect b="0" l="0" r="0" t="0"/>
          <a:stretch/>
        </p:blipFill>
        <p:spPr>
          <a:xfrm>
            <a:off x="1008064" y="959114"/>
            <a:ext cx="103867" cy="106967"/>
          </a:xfrm>
          <a:prstGeom prst="rect">
            <a:avLst/>
          </a:prstGeom>
          <a:noFill/>
          <a:ln>
            <a:noFill/>
          </a:ln>
        </p:spPr>
      </p:pic>
      <p:pic>
        <p:nvPicPr>
          <p:cNvPr id="364" name="Google Shape;364;p47"/>
          <p:cNvPicPr preferRelativeResize="0"/>
          <p:nvPr/>
        </p:nvPicPr>
        <p:blipFill rotWithShape="1">
          <a:blip r:embed="rId3">
            <a:alphaModFix/>
          </a:blip>
          <a:srcRect b="0" l="0" r="0" t="0"/>
          <a:stretch/>
        </p:blipFill>
        <p:spPr>
          <a:xfrm>
            <a:off x="1008064" y="1620119"/>
            <a:ext cx="103867" cy="106967"/>
          </a:xfrm>
          <a:prstGeom prst="rect">
            <a:avLst/>
          </a:prstGeom>
          <a:noFill/>
          <a:ln>
            <a:noFill/>
          </a:ln>
        </p:spPr>
      </p:pic>
      <p:sp>
        <p:nvSpPr>
          <p:cNvPr id="365" name="Google Shape;365;p47"/>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366" name="Google Shape;366;p47"/>
          <p:cNvPicPr preferRelativeResize="0"/>
          <p:nvPr/>
        </p:nvPicPr>
        <p:blipFill rotWithShape="1">
          <a:blip r:embed="rId4">
            <a:alphaModFix amt="42000"/>
          </a:blip>
          <a:srcRect b="0" l="0" r="0" t="0"/>
          <a:stretch/>
        </p:blipFill>
        <p:spPr>
          <a:xfrm>
            <a:off x="6985000" y="3036889"/>
            <a:ext cx="1690688" cy="2197100"/>
          </a:xfrm>
          <a:prstGeom prst="rect">
            <a:avLst/>
          </a:prstGeom>
          <a:noFill/>
          <a:ln>
            <a:noFill/>
          </a:ln>
        </p:spPr>
      </p:pic>
      <p:sp>
        <p:nvSpPr>
          <p:cNvPr id="367" name="Google Shape;367;p47"/>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BIBLIOGRAFÍA</a:t>
            </a:r>
            <a:endParaRPr/>
          </a:p>
        </p:txBody>
      </p:sp>
      <p:pic>
        <p:nvPicPr>
          <p:cNvPr id="368" name="Google Shape;368;p47"/>
          <p:cNvPicPr preferRelativeResize="0"/>
          <p:nvPr/>
        </p:nvPicPr>
        <p:blipFill rotWithShape="1">
          <a:blip r:embed="rId3">
            <a:alphaModFix/>
          </a:blip>
          <a:srcRect b="0" l="0" r="0" t="0"/>
          <a:stretch/>
        </p:blipFill>
        <p:spPr>
          <a:xfrm>
            <a:off x="1008064" y="2264174"/>
            <a:ext cx="103867" cy="10696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8"/>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374" name="Google Shape;374;p48"/>
          <p:cNvPicPr preferRelativeResize="0"/>
          <p:nvPr/>
        </p:nvPicPr>
        <p:blipFill rotWithShape="1">
          <a:blip r:embed="rId3">
            <a:alphaModFix/>
          </a:blip>
          <a:srcRect b="0" l="0" r="0" t="0"/>
          <a:stretch/>
        </p:blipFill>
        <p:spPr>
          <a:xfrm>
            <a:off x="3924199" y="2666298"/>
            <a:ext cx="1295601" cy="38680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38"/>
          <p:cNvSpPr/>
          <p:nvPr/>
        </p:nvSpPr>
        <p:spPr>
          <a:xfrm>
            <a:off x="6918960" y="5364480"/>
            <a:ext cx="2133600" cy="22445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2" name="Google Shape;62;p38"/>
          <p:cNvSpPr txBox="1"/>
          <p:nvPr/>
        </p:nvSpPr>
        <p:spPr>
          <a:xfrm>
            <a:off x="1282298" y="918372"/>
            <a:ext cx="5521727" cy="258532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Para seguir ampliando la explicación sobre la importancia de la resiliencia debemos mencionar que involucra una serie de mecanismos cognitivos, emocionales y conductuales. Esta es la razón por la cual las acciones comportamentales de una persona resiliente puede ayudar en el aprendizaje de otras personas. la resiliencia no puede solo quedar a nivel de creencias o supuestos.</a:t>
            </a:r>
            <a:endParaRPr/>
          </a:p>
          <a:p>
            <a:pPr indent="0" lvl="0" marL="0" marR="0" rtl="0" algn="l">
              <a:lnSpc>
                <a:spcPct val="100000"/>
              </a:lnSpc>
              <a:spcBef>
                <a:spcPts val="0"/>
              </a:spcBef>
              <a:spcAft>
                <a:spcPts val="0"/>
              </a:spcAft>
              <a:buNone/>
            </a:pPr>
            <a:r>
              <a:t/>
            </a:r>
            <a:endParaRPr b="0" i="0" sz="1400" u="none" cap="none" strike="noStrike">
              <a:solidFill>
                <a:srgbClr val="262626"/>
              </a:solidFill>
              <a:latin typeface="Calibri"/>
              <a:ea typeface="Calibri"/>
              <a:cs typeface="Calibri"/>
              <a:sym typeface="Calibri"/>
            </a:endParaRPr>
          </a:p>
          <a:p>
            <a:pPr indent="0" lvl="0" marL="0"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 El modo de afrontar una situación de problema y/o conflicto dependerá en gran medida de los recursos emocionales que poseemos producto de la interacción con el medio ambiente, es decir al aprendizaje alcanzado por los distintos agentes socializadores marca una pauta de cómo reaccionamos ante la vida. </a:t>
            </a:r>
            <a:endParaRPr/>
          </a:p>
        </p:txBody>
      </p:sp>
      <p:pic>
        <p:nvPicPr>
          <p:cNvPr id="63" name="Google Shape;63;p38"/>
          <p:cNvPicPr preferRelativeResize="0"/>
          <p:nvPr/>
        </p:nvPicPr>
        <p:blipFill rotWithShape="1">
          <a:blip r:embed="rId3">
            <a:alphaModFix/>
          </a:blip>
          <a:srcRect b="0" l="0" r="0" t="0"/>
          <a:stretch/>
        </p:blipFill>
        <p:spPr>
          <a:xfrm>
            <a:off x="1010839" y="954885"/>
            <a:ext cx="117851" cy="121369"/>
          </a:xfrm>
          <a:prstGeom prst="rect">
            <a:avLst/>
          </a:prstGeom>
          <a:noFill/>
          <a:ln>
            <a:noFill/>
          </a:ln>
        </p:spPr>
      </p:pic>
      <p:sp>
        <p:nvSpPr>
          <p:cNvPr id="64" name="Google Shape;64;p38"/>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65" name="Google Shape;65;p38"/>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66" name="Google Shape;66;p38"/>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7" name="Google Shape;67;p38"/>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INTRODUCCIÓN </a:t>
            </a:r>
            <a:endParaRPr/>
          </a:p>
        </p:txBody>
      </p:sp>
      <p:pic>
        <p:nvPicPr>
          <p:cNvPr id="68" name="Google Shape;68;p38"/>
          <p:cNvPicPr preferRelativeResize="0"/>
          <p:nvPr/>
        </p:nvPicPr>
        <p:blipFill rotWithShape="1">
          <a:blip r:embed="rId3">
            <a:alphaModFix/>
          </a:blip>
          <a:srcRect b="0" l="0" r="0" t="0"/>
          <a:stretch/>
        </p:blipFill>
        <p:spPr>
          <a:xfrm>
            <a:off x="1010839" y="2464709"/>
            <a:ext cx="117851" cy="12136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39"/>
          <p:cNvSpPr/>
          <p:nvPr/>
        </p:nvSpPr>
        <p:spPr>
          <a:xfrm>
            <a:off x="6918960" y="5364480"/>
            <a:ext cx="2133600" cy="22445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5" name="Google Shape;75;p39"/>
          <p:cNvSpPr txBox="1"/>
          <p:nvPr/>
        </p:nvSpPr>
        <p:spPr>
          <a:xfrm>
            <a:off x="1282298" y="918372"/>
            <a:ext cx="5521727" cy="258532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400" u="none" cap="none" strike="noStrike">
                <a:solidFill>
                  <a:srgbClr val="262626"/>
                </a:solidFill>
                <a:latin typeface="Calibri"/>
                <a:ea typeface="Calibri"/>
                <a:cs typeface="Calibri"/>
                <a:sym typeface="Calibri"/>
              </a:rPr>
              <a:t>Durante esta sesión:</a:t>
            </a:r>
            <a:endParaRPr/>
          </a:p>
          <a:p>
            <a:pPr indent="0" lvl="0" marL="0" marR="0" rtl="0" algn="l">
              <a:lnSpc>
                <a:spcPct val="100000"/>
              </a:lnSpc>
              <a:spcBef>
                <a:spcPts val="0"/>
              </a:spcBef>
              <a:spcAft>
                <a:spcPts val="0"/>
              </a:spcAft>
              <a:buNone/>
            </a:pPr>
            <a:r>
              <a:t/>
            </a:r>
            <a:endParaRPr b="0" i="0" sz="1400" u="none" cap="none" strike="noStrike">
              <a:solidFill>
                <a:srgbClr val="262626"/>
              </a:solidFill>
              <a:latin typeface="Calibri"/>
              <a:ea typeface="Calibri"/>
              <a:cs typeface="Calibri"/>
              <a:sym typeface="Calibri"/>
            </a:endParaRPr>
          </a:p>
          <a:p>
            <a:pPr indent="-180975" lvl="0" marL="180975" marR="0" rtl="0" algn="l">
              <a:lnSpc>
                <a:spcPct val="100000"/>
              </a:lnSpc>
              <a:spcBef>
                <a:spcPts val="0"/>
              </a:spcBef>
              <a:spcAft>
                <a:spcPts val="0"/>
              </a:spcAft>
              <a:buClr>
                <a:srgbClr val="ED4242"/>
              </a:buClr>
              <a:buSzPts val="1400"/>
              <a:buFont typeface="Arial"/>
              <a:buChar char="•"/>
            </a:pPr>
            <a:r>
              <a:rPr b="1" i="0" lang="es-ES" sz="1400" u="none" cap="none" strike="noStrike">
                <a:solidFill>
                  <a:srgbClr val="262626"/>
                </a:solidFill>
                <a:latin typeface="Calibri"/>
                <a:ea typeface="Calibri"/>
                <a:cs typeface="Calibri"/>
                <a:sym typeface="Calibri"/>
              </a:rPr>
              <a:t>Conocerás</a:t>
            </a:r>
            <a:r>
              <a:rPr b="0" i="0" lang="es-ES" sz="1400" u="none" cap="none" strike="noStrike">
                <a:solidFill>
                  <a:srgbClr val="262626"/>
                </a:solidFill>
                <a:latin typeface="Calibri"/>
                <a:ea typeface="Calibri"/>
                <a:cs typeface="Calibri"/>
                <a:sym typeface="Calibri"/>
              </a:rPr>
              <a:t> quiénes son los principales agentes socializadores que facilitan nuestro aprendizaje para actuar de forma resiliente.</a:t>
            </a:r>
            <a:endParaRPr/>
          </a:p>
          <a:p>
            <a:pPr indent="-92075" lvl="0" marL="180975" marR="0" rtl="0" algn="l">
              <a:lnSpc>
                <a:spcPct val="100000"/>
              </a:lnSpc>
              <a:spcBef>
                <a:spcPts val="0"/>
              </a:spcBef>
              <a:spcAft>
                <a:spcPts val="0"/>
              </a:spcAft>
              <a:buClr>
                <a:srgbClr val="ED4242"/>
              </a:buClr>
              <a:buSzPts val="1400"/>
              <a:buFont typeface="Arial"/>
              <a:buNone/>
            </a:pPr>
            <a:r>
              <a:t/>
            </a:r>
            <a:endParaRPr b="0" i="0" sz="1400" u="none" cap="none" strike="noStrike">
              <a:solidFill>
                <a:srgbClr val="262626"/>
              </a:solidFill>
              <a:latin typeface="Calibri"/>
              <a:ea typeface="Calibri"/>
              <a:cs typeface="Calibri"/>
              <a:sym typeface="Calibri"/>
            </a:endParaRPr>
          </a:p>
          <a:p>
            <a:pPr indent="-180975" lvl="0" marL="180975" marR="0" rtl="0" algn="l">
              <a:lnSpc>
                <a:spcPct val="100000"/>
              </a:lnSpc>
              <a:spcBef>
                <a:spcPts val="0"/>
              </a:spcBef>
              <a:spcAft>
                <a:spcPts val="0"/>
              </a:spcAft>
              <a:buClr>
                <a:srgbClr val="ED4242"/>
              </a:buClr>
              <a:buSzPts val="1400"/>
              <a:buFont typeface="Arial"/>
              <a:buChar char="•"/>
            </a:pPr>
            <a:r>
              <a:rPr b="1" i="0" lang="es-ES" sz="1400" u="none" cap="none" strike="noStrike">
                <a:solidFill>
                  <a:srgbClr val="262626"/>
                </a:solidFill>
                <a:latin typeface="Calibri"/>
                <a:ea typeface="Calibri"/>
                <a:cs typeface="Calibri"/>
                <a:sym typeface="Calibri"/>
              </a:rPr>
              <a:t>Sabrás</a:t>
            </a:r>
            <a:r>
              <a:rPr b="0" i="0" lang="es-ES" sz="1400" u="none" cap="none" strike="noStrike">
                <a:solidFill>
                  <a:srgbClr val="262626"/>
                </a:solidFill>
                <a:latin typeface="Calibri"/>
                <a:ea typeface="Calibri"/>
                <a:cs typeface="Calibri"/>
                <a:sym typeface="Calibri"/>
              </a:rPr>
              <a:t> que tiene mayor peso para el desarrollo de nuestra resiliencia: los factores innatos o los factores aprendidos.</a:t>
            </a:r>
            <a:endParaRPr/>
          </a:p>
          <a:p>
            <a:pPr indent="-92075" lvl="0" marL="180975" marR="0" rtl="0" algn="l">
              <a:lnSpc>
                <a:spcPct val="100000"/>
              </a:lnSpc>
              <a:spcBef>
                <a:spcPts val="0"/>
              </a:spcBef>
              <a:spcAft>
                <a:spcPts val="0"/>
              </a:spcAft>
              <a:buClr>
                <a:srgbClr val="ED4242"/>
              </a:buClr>
              <a:buSzPts val="1400"/>
              <a:buFont typeface="Arial"/>
              <a:buNone/>
            </a:pPr>
            <a:r>
              <a:t/>
            </a:r>
            <a:endParaRPr b="0" i="0" sz="1400" u="none" cap="none" strike="noStrike">
              <a:solidFill>
                <a:srgbClr val="262626"/>
              </a:solidFill>
              <a:latin typeface="Calibri"/>
              <a:ea typeface="Calibri"/>
              <a:cs typeface="Calibri"/>
              <a:sym typeface="Calibri"/>
            </a:endParaRPr>
          </a:p>
          <a:p>
            <a:pPr indent="-180975" lvl="0" marL="180975" marR="0" rtl="0" algn="l">
              <a:lnSpc>
                <a:spcPct val="100000"/>
              </a:lnSpc>
              <a:spcBef>
                <a:spcPts val="0"/>
              </a:spcBef>
              <a:spcAft>
                <a:spcPts val="0"/>
              </a:spcAft>
              <a:buClr>
                <a:srgbClr val="ED4242"/>
              </a:buClr>
              <a:buSzPts val="1400"/>
              <a:buFont typeface="Arial"/>
              <a:buChar char="•"/>
            </a:pPr>
            <a:r>
              <a:rPr b="1" i="0" lang="es-ES" sz="1400" u="none" cap="none" strike="noStrike">
                <a:solidFill>
                  <a:srgbClr val="262626"/>
                </a:solidFill>
                <a:latin typeface="Calibri"/>
                <a:ea typeface="Calibri"/>
                <a:cs typeface="Calibri"/>
                <a:sym typeface="Calibri"/>
              </a:rPr>
              <a:t>Valorarás</a:t>
            </a:r>
            <a:r>
              <a:rPr b="0" i="0" lang="es-ES" sz="1400" u="none" cap="none" strike="noStrike">
                <a:solidFill>
                  <a:srgbClr val="262626"/>
                </a:solidFill>
                <a:latin typeface="Calibri"/>
                <a:ea typeface="Calibri"/>
                <a:cs typeface="Calibri"/>
                <a:sym typeface="Calibri"/>
              </a:rPr>
              <a:t> a la experiencia como un espacio enriquecedor que impulsa nuestras habilidades socioemocionales para afrontar con éxito las situaciones de conflicto.</a:t>
            </a:r>
            <a:endParaRPr/>
          </a:p>
          <a:p>
            <a:pPr indent="-92075" lvl="0" marL="180975" marR="0" rtl="0" algn="l">
              <a:lnSpc>
                <a:spcPct val="100000"/>
              </a:lnSpc>
              <a:spcBef>
                <a:spcPts val="0"/>
              </a:spcBef>
              <a:spcAft>
                <a:spcPts val="0"/>
              </a:spcAft>
              <a:buClr>
                <a:srgbClr val="ED4242"/>
              </a:buClr>
              <a:buSzPts val="1400"/>
              <a:buFont typeface="Arial"/>
              <a:buNone/>
            </a:pPr>
            <a:r>
              <a:t/>
            </a:r>
            <a:endParaRPr b="0" i="0" sz="1400" u="none" cap="none" strike="noStrike">
              <a:solidFill>
                <a:srgbClr val="262626"/>
              </a:solidFill>
              <a:latin typeface="Calibri"/>
              <a:ea typeface="Calibri"/>
              <a:cs typeface="Calibri"/>
              <a:sym typeface="Calibri"/>
            </a:endParaRPr>
          </a:p>
        </p:txBody>
      </p:sp>
      <p:pic>
        <p:nvPicPr>
          <p:cNvPr id="76" name="Google Shape;76;p39"/>
          <p:cNvPicPr preferRelativeResize="0"/>
          <p:nvPr/>
        </p:nvPicPr>
        <p:blipFill rotWithShape="1">
          <a:blip r:embed="rId3">
            <a:alphaModFix/>
          </a:blip>
          <a:srcRect b="0" l="0" r="0" t="0"/>
          <a:stretch/>
        </p:blipFill>
        <p:spPr>
          <a:xfrm>
            <a:off x="1010839" y="954885"/>
            <a:ext cx="117851" cy="121369"/>
          </a:xfrm>
          <a:prstGeom prst="rect">
            <a:avLst/>
          </a:prstGeom>
          <a:noFill/>
          <a:ln>
            <a:noFill/>
          </a:ln>
        </p:spPr>
      </p:pic>
      <p:sp>
        <p:nvSpPr>
          <p:cNvPr id="77" name="Google Shape;77;p39"/>
          <p:cNvSpPr/>
          <p:nvPr/>
        </p:nvSpPr>
        <p:spPr>
          <a:xfrm>
            <a:off x="8133347" y="163629"/>
            <a:ext cx="808522" cy="7547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78" name="Google Shape;78;p39"/>
          <p:cNvPicPr preferRelativeResize="0"/>
          <p:nvPr/>
        </p:nvPicPr>
        <p:blipFill rotWithShape="1">
          <a:blip r:embed="rId4">
            <a:alphaModFix amt="42000"/>
          </a:blip>
          <a:srcRect b="0" l="0" r="0" t="0"/>
          <a:stretch/>
        </p:blipFill>
        <p:spPr>
          <a:xfrm>
            <a:off x="6986661" y="3052731"/>
            <a:ext cx="1689027" cy="2181257"/>
          </a:xfrm>
          <a:prstGeom prst="rect">
            <a:avLst/>
          </a:prstGeom>
          <a:noFill/>
          <a:ln>
            <a:noFill/>
          </a:ln>
        </p:spPr>
      </p:pic>
      <p:sp>
        <p:nvSpPr>
          <p:cNvPr id="79" name="Google Shape;79;p39"/>
          <p:cNvSpPr/>
          <p:nvPr/>
        </p:nvSpPr>
        <p:spPr>
          <a:xfrm>
            <a:off x="301556" y="5321030"/>
            <a:ext cx="8453337" cy="29183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0" name="Google Shape;80;p39"/>
          <p:cNvSpPr/>
          <p:nvPr/>
        </p:nvSpPr>
        <p:spPr>
          <a:xfrm>
            <a:off x="503238" y="376836"/>
            <a:ext cx="2430462"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INTRODUCCIÓN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40"/>
          <p:cNvSpPr/>
          <p:nvPr/>
        </p:nvSpPr>
        <p:spPr>
          <a:xfrm>
            <a:off x="0" y="0"/>
            <a:ext cx="9144000" cy="5715000"/>
          </a:xfrm>
          <a:prstGeom prst="rect">
            <a:avLst/>
          </a:prstGeom>
          <a:solidFill>
            <a:srgbClr val="8087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7" name="Google Shape;87;p40"/>
          <p:cNvSpPr txBox="1"/>
          <p:nvPr/>
        </p:nvSpPr>
        <p:spPr>
          <a:xfrm>
            <a:off x="1008063" y="3169972"/>
            <a:ext cx="5748787" cy="775597"/>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s-ES" sz="2800" u="none" cap="none" strike="noStrike">
                <a:solidFill>
                  <a:schemeClr val="lt1"/>
                </a:solidFill>
                <a:latin typeface="Arial"/>
                <a:ea typeface="Arial"/>
                <a:cs typeface="Arial"/>
                <a:sym typeface="Arial"/>
              </a:rPr>
              <a:t>AGENTES SOCIALIZADORES</a:t>
            </a:r>
            <a:br>
              <a:rPr b="0" i="0" lang="es-ES" sz="2800" u="none" cap="none" strike="noStrike">
                <a:solidFill>
                  <a:schemeClr val="lt1"/>
                </a:solidFill>
                <a:latin typeface="Arial"/>
                <a:ea typeface="Arial"/>
                <a:cs typeface="Arial"/>
                <a:sym typeface="Arial"/>
              </a:rPr>
            </a:br>
            <a:r>
              <a:rPr b="1" i="0" lang="es-ES" sz="2800" u="none" cap="none" strike="noStrike">
                <a:solidFill>
                  <a:schemeClr val="lt1"/>
                </a:solidFill>
                <a:latin typeface="Arial"/>
                <a:ea typeface="Arial"/>
                <a:cs typeface="Arial"/>
                <a:sym typeface="Arial"/>
              </a:rPr>
              <a:t>QUE IMPULSAN LA RESILIENCIA</a:t>
            </a:r>
            <a:endParaRPr/>
          </a:p>
        </p:txBody>
      </p:sp>
      <p:pic>
        <p:nvPicPr>
          <p:cNvPr id="88" name="Google Shape;88;p40"/>
          <p:cNvPicPr preferRelativeResize="0"/>
          <p:nvPr/>
        </p:nvPicPr>
        <p:blipFill rotWithShape="1">
          <a:blip r:embed="rId3">
            <a:alphaModFix/>
          </a:blip>
          <a:srcRect b="0" l="0" r="0" t="0"/>
          <a:stretch/>
        </p:blipFill>
        <p:spPr>
          <a:xfrm>
            <a:off x="1008063" y="2869612"/>
            <a:ext cx="195423" cy="20125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5"/>
          <p:cNvPicPr preferRelativeResize="0"/>
          <p:nvPr/>
        </p:nvPicPr>
        <p:blipFill rotWithShape="1">
          <a:blip r:embed="rId3">
            <a:alphaModFix/>
          </a:blip>
          <a:srcRect b="12809" l="0" r="0" t="16567"/>
          <a:stretch/>
        </p:blipFill>
        <p:spPr>
          <a:xfrm>
            <a:off x="503238" y="1796431"/>
            <a:ext cx="8208963" cy="3474069"/>
          </a:xfrm>
          <a:prstGeom prst="rect">
            <a:avLst/>
          </a:prstGeom>
          <a:noFill/>
          <a:ln>
            <a:noFill/>
          </a:ln>
        </p:spPr>
      </p:pic>
      <p:sp>
        <p:nvSpPr>
          <p:cNvPr id="95" name="Google Shape;95;p5"/>
          <p:cNvSpPr txBox="1"/>
          <p:nvPr/>
        </p:nvSpPr>
        <p:spPr>
          <a:xfrm>
            <a:off x="511330" y="885980"/>
            <a:ext cx="8200870"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Calibri"/>
                <a:ea typeface="Calibri"/>
                <a:cs typeface="Calibri"/>
                <a:sym typeface="Calibri"/>
              </a:rPr>
              <a:t>Los niños resilientes desde los primeros años adquieren una serie de condicionamientos que se producen a través de la influencia de los agentes socializadores: padres, hermanos, amigos, maestros entre otros y aportaran en el desarrollo de nuestra identidad personal.</a:t>
            </a:r>
            <a:endParaRPr b="0" i="0" sz="1400" u="none" cap="none" strike="noStrike">
              <a:solidFill>
                <a:schemeClr val="dk1"/>
              </a:solidFill>
              <a:latin typeface="Calibri"/>
              <a:ea typeface="Calibri"/>
              <a:cs typeface="Calibri"/>
              <a:sym typeface="Calibri"/>
            </a:endParaRPr>
          </a:p>
        </p:txBody>
      </p:sp>
      <p:sp>
        <p:nvSpPr>
          <p:cNvPr id="96" name="Google Shape;96;p5"/>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AGENTES SOCIALIZADORES QUE IMPULSAN LA RESILIENCIA </a:t>
            </a:r>
            <a:endParaRPr/>
          </a:p>
        </p:txBody>
      </p:sp>
      <p:sp>
        <p:nvSpPr>
          <p:cNvPr id="97" name="Google Shape;97;p5"/>
          <p:cNvSpPr/>
          <p:nvPr/>
        </p:nvSpPr>
        <p:spPr>
          <a:xfrm rot="5400000">
            <a:off x="1371412" y="1293624"/>
            <a:ext cx="1283540" cy="3019894"/>
          </a:xfrm>
          <a:prstGeom prst="round2SameRect">
            <a:avLst>
              <a:gd fmla="val 5165" name="adj1"/>
              <a:gd fmla="val 0" name="adj2"/>
            </a:avLst>
          </a:prstGeom>
          <a:solidFill>
            <a:srgbClr val="714F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98" name="Google Shape;98;p5"/>
          <p:cNvPicPr preferRelativeResize="0"/>
          <p:nvPr/>
        </p:nvPicPr>
        <p:blipFill rotWithShape="1">
          <a:blip r:embed="rId4">
            <a:alphaModFix/>
          </a:blip>
          <a:srcRect b="0" l="0" r="0" t="0"/>
          <a:stretch/>
        </p:blipFill>
        <p:spPr>
          <a:xfrm>
            <a:off x="813603" y="2360790"/>
            <a:ext cx="121379" cy="121379"/>
          </a:xfrm>
          <a:prstGeom prst="rect">
            <a:avLst/>
          </a:prstGeom>
          <a:noFill/>
          <a:ln>
            <a:noFill/>
          </a:ln>
        </p:spPr>
      </p:pic>
      <p:sp>
        <p:nvSpPr>
          <p:cNvPr id="99" name="Google Shape;99;p5"/>
          <p:cNvSpPr/>
          <p:nvPr/>
        </p:nvSpPr>
        <p:spPr>
          <a:xfrm>
            <a:off x="2257733" y="2161801"/>
            <a:ext cx="1351933" cy="1283540"/>
          </a:xfrm>
          <a:prstGeom prst="roundRect">
            <a:avLst>
              <a:gd fmla="val 9734" name="adj"/>
            </a:avLst>
          </a:prstGeom>
          <a:solidFill>
            <a:srgbClr val="714F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0" name="Google Shape;100;p5"/>
          <p:cNvSpPr txBox="1"/>
          <p:nvPr/>
        </p:nvSpPr>
        <p:spPr>
          <a:xfrm>
            <a:off x="813603" y="2553826"/>
            <a:ext cx="2413692" cy="69249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s-ES" sz="1500" u="none" cap="none" strike="noStrike">
                <a:solidFill>
                  <a:schemeClr val="lt1"/>
                </a:solidFill>
                <a:latin typeface="Calibri"/>
                <a:ea typeface="Calibri"/>
                <a:cs typeface="Calibri"/>
                <a:sym typeface="Calibri"/>
              </a:rPr>
              <a:t>“La interacción social posibilita el desarrollo de habilidades socioemocionales”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grpSp>
        <p:nvGrpSpPr>
          <p:cNvPr id="105" name="Google Shape;105;p6"/>
          <p:cNvGrpSpPr/>
          <p:nvPr/>
        </p:nvGrpSpPr>
        <p:grpSpPr>
          <a:xfrm>
            <a:off x="1835948" y="1274878"/>
            <a:ext cx="5472104" cy="3817597"/>
            <a:chOff x="944880" y="877888"/>
            <a:chExt cx="6296324" cy="4392612"/>
          </a:xfrm>
        </p:grpSpPr>
        <p:sp>
          <p:nvSpPr>
            <p:cNvPr id="106" name="Google Shape;106;p6"/>
            <p:cNvSpPr/>
            <p:nvPr/>
          </p:nvSpPr>
          <p:spPr>
            <a:xfrm>
              <a:off x="944880" y="877888"/>
              <a:ext cx="6296324" cy="4392612"/>
            </a:xfrm>
            <a:prstGeom prst="ellipse">
              <a:avLst/>
            </a:prstGeom>
            <a:solidFill>
              <a:srgbClr val="D1EFF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7" name="Google Shape;107;p6"/>
            <p:cNvSpPr/>
            <p:nvPr/>
          </p:nvSpPr>
          <p:spPr>
            <a:xfrm>
              <a:off x="2168992" y="1482883"/>
              <a:ext cx="3848100" cy="3182623"/>
            </a:xfrm>
            <a:prstGeom prst="ellipse">
              <a:avLst/>
            </a:prstGeom>
            <a:solidFill>
              <a:srgbClr val="9EE9E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8" name="Google Shape;108;p6"/>
            <p:cNvSpPr/>
            <p:nvPr/>
          </p:nvSpPr>
          <p:spPr>
            <a:xfrm>
              <a:off x="3161497" y="2349739"/>
              <a:ext cx="1863090" cy="1448911"/>
            </a:xfrm>
            <a:prstGeom prst="ellipse">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s-ES" sz="1400" u="none" cap="none" strike="noStrike">
                  <a:solidFill>
                    <a:schemeClr val="dk1"/>
                  </a:solidFill>
                  <a:latin typeface="Calibri"/>
                  <a:ea typeface="Calibri"/>
                  <a:cs typeface="Calibri"/>
                  <a:sym typeface="Calibri"/>
                </a:rPr>
                <a:t>Nivel Ontogénico</a:t>
              </a:r>
              <a:endParaRPr b="1" i="0" sz="1200" u="none" cap="none" strike="noStrike">
                <a:solidFill>
                  <a:schemeClr val="dk1"/>
                </a:solidFill>
                <a:latin typeface="Arial"/>
                <a:ea typeface="Arial"/>
                <a:cs typeface="Arial"/>
                <a:sym typeface="Arial"/>
              </a:endParaRPr>
            </a:p>
          </p:txBody>
        </p:sp>
      </p:grpSp>
      <p:sp>
        <p:nvSpPr>
          <p:cNvPr id="109" name="Google Shape;109;p6"/>
          <p:cNvSpPr txBox="1"/>
          <p:nvPr/>
        </p:nvSpPr>
        <p:spPr>
          <a:xfrm>
            <a:off x="511330" y="885980"/>
            <a:ext cx="329946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s-ES" sz="1600" u="none" cap="none" strike="noStrike">
                <a:solidFill>
                  <a:schemeClr val="dk1"/>
                </a:solidFill>
                <a:latin typeface="Calibri"/>
                <a:ea typeface="Calibri"/>
                <a:cs typeface="Calibri"/>
                <a:sym typeface="Calibri"/>
              </a:rPr>
              <a:t>MODELO ECOLÓGICO</a:t>
            </a:r>
            <a:endParaRPr b="0" i="0" sz="1600" u="none" cap="none" strike="noStrike">
              <a:solidFill>
                <a:schemeClr val="dk1"/>
              </a:solidFill>
              <a:latin typeface="Arial"/>
              <a:ea typeface="Arial"/>
              <a:cs typeface="Arial"/>
              <a:sym typeface="Arial"/>
            </a:endParaRPr>
          </a:p>
        </p:txBody>
      </p:sp>
      <p:sp>
        <p:nvSpPr>
          <p:cNvPr id="110" name="Google Shape;110;p6"/>
          <p:cNvSpPr txBox="1"/>
          <p:nvPr/>
        </p:nvSpPr>
        <p:spPr>
          <a:xfrm>
            <a:off x="5438119" y="2980094"/>
            <a:ext cx="614724" cy="40011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300"/>
              <a:buFont typeface="Arial"/>
              <a:buNone/>
            </a:pPr>
            <a:r>
              <a:rPr b="0" i="0" lang="es-ES" sz="1300" u="none" cap="none" strike="noStrike">
                <a:solidFill>
                  <a:schemeClr val="dk1"/>
                </a:solidFill>
                <a:latin typeface="Calibri"/>
                <a:ea typeface="Calibri"/>
                <a:cs typeface="Calibri"/>
                <a:sym typeface="Calibri"/>
              </a:rPr>
              <a:t>Apoyo afectivo</a:t>
            </a:r>
            <a:endParaRPr b="0" i="0" sz="1300" u="none" cap="none" strike="noStrike">
              <a:solidFill>
                <a:srgbClr val="000000"/>
              </a:solidFill>
              <a:latin typeface="Arial"/>
              <a:ea typeface="Arial"/>
              <a:cs typeface="Arial"/>
              <a:sym typeface="Arial"/>
            </a:endParaRPr>
          </a:p>
        </p:txBody>
      </p:sp>
      <p:sp>
        <p:nvSpPr>
          <p:cNvPr id="111" name="Google Shape;111;p6"/>
          <p:cNvSpPr txBox="1"/>
          <p:nvPr/>
        </p:nvSpPr>
        <p:spPr>
          <a:xfrm>
            <a:off x="3922496" y="3970321"/>
            <a:ext cx="1299008" cy="40011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300"/>
              <a:buFont typeface="Arial"/>
              <a:buNone/>
            </a:pPr>
            <a:r>
              <a:rPr b="0" i="0" lang="es-ES" sz="1300" u="none" cap="none" strike="noStrike">
                <a:solidFill>
                  <a:schemeClr val="dk1"/>
                </a:solidFill>
                <a:latin typeface="Calibri"/>
                <a:ea typeface="Calibri"/>
                <a:cs typeface="Calibri"/>
                <a:sym typeface="Calibri"/>
              </a:rPr>
              <a:t>Participación de los padres</a:t>
            </a:r>
            <a:endParaRPr b="0" i="0" sz="1300" u="none" cap="none" strike="noStrike">
              <a:solidFill>
                <a:srgbClr val="000000"/>
              </a:solidFill>
              <a:latin typeface="Arial"/>
              <a:ea typeface="Arial"/>
              <a:cs typeface="Arial"/>
              <a:sym typeface="Arial"/>
            </a:endParaRPr>
          </a:p>
        </p:txBody>
      </p:sp>
      <p:sp>
        <p:nvSpPr>
          <p:cNvPr id="112" name="Google Shape;112;p6"/>
          <p:cNvSpPr txBox="1"/>
          <p:nvPr/>
        </p:nvSpPr>
        <p:spPr>
          <a:xfrm>
            <a:off x="2961887" y="3080122"/>
            <a:ext cx="760449" cy="200055"/>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300"/>
              <a:buFont typeface="Arial"/>
              <a:buNone/>
            </a:pPr>
            <a:r>
              <a:rPr b="0" i="0" lang="es-ES" sz="1300" u="none" cap="none" strike="noStrike">
                <a:solidFill>
                  <a:schemeClr val="dk1"/>
                </a:solidFill>
                <a:latin typeface="Calibri"/>
                <a:ea typeface="Calibri"/>
                <a:cs typeface="Calibri"/>
                <a:sym typeface="Calibri"/>
              </a:rPr>
              <a:t>El juego</a:t>
            </a:r>
            <a:endParaRPr b="0" i="0" sz="1300" u="none" cap="none" strike="noStrike">
              <a:solidFill>
                <a:srgbClr val="000000"/>
              </a:solidFill>
              <a:latin typeface="Arial"/>
              <a:ea typeface="Arial"/>
              <a:cs typeface="Arial"/>
              <a:sym typeface="Arial"/>
            </a:endParaRPr>
          </a:p>
        </p:txBody>
      </p:sp>
      <p:sp>
        <p:nvSpPr>
          <p:cNvPr id="113" name="Google Shape;113;p6"/>
          <p:cNvSpPr txBox="1"/>
          <p:nvPr/>
        </p:nvSpPr>
        <p:spPr>
          <a:xfrm>
            <a:off x="6109104" y="2533288"/>
            <a:ext cx="1248803" cy="40011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300"/>
              <a:buFont typeface="Arial"/>
              <a:buNone/>
            </a:pPr>
            <a:r>
              <a:rPr b="0" i="0" lang="es-ES" sz="1300" u="none" cap="none" strike="noStrike">
                <a:solidFill>
                  <a:schemeClr val="dk1"/>
                </a:solidFill>
                <a:latin typeface="Calibri"/>
                <a:ea typeface="Calibri"/>
                <a:cs typeface="Calibri"/>
                <a:sym typeface="Calibri"/>
              </a:rPr>
              <a:t>Servicios institucionales</a:t>
            </a:r>
            <a:endParaRPr b="0" i="0" sz="1300" u="none" cap="none" strike="noStrike">
              <a:solidFill>
                <a:srgbClr val="000000"/>
              </a:solidFill>
              <a:latin typeface="Arial"/>
              <a:ea typeface="Arial"/>
              <a:cs typeface="Arial"/>
              <a:sym typeface="Arial"/>
            </a:endParaRPr>
          </a:p>
        </p:txBody>
      </p:sp>
      <p:sp>
        <p:nvSpPr>
          <p:cNvPr id="114" name="Google Shape;114;p6"/>
          <p:cNvSpPr txBox="1"/>
          <p:nvPr/>
        </p:nvSpPr>
        <p:spPr>
          <a:xfrm>
            <a:off x="6225949" y="3427031"/>
            <a:ext cx="1015112" cy="40011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300"/>
              <a:buFont typeface="Arial"/>
              <a:buNone/>
            </a:pPr>
            <a:r>
              <a:rPr b="0" i="0" lang="es-ES" sz="1300" u="none" cap="none" strike="noStrike">
                <a:solidFill>
                  <a:schemeClr val="dk1"/>
                </a:solidFill>
                <a:latin typeface="Calibri"/>
                <a:ea typeface="Calibri"/>
                <a:cs typeface="Calibri"/>
                <a:sym typeface="Calibri"/>
              </a:rPr>
              <a:t>Centro de recreación</a:t>
            </a:r>
            <a:endParaRPr b="0" i="0" sz="1300" u="none" cap="none" strike="noStrike">
              <a:solidFill>
                <a:srgbClr val="000000"/>
              </a:solidFill>
              <a:latin typeface="Arial"/>
              <a:ea typeface="Arial"/>
              <a:cs typeface="Arial"/>
              <a:sym typeface="Arial"/>
            </a:endParaRPr>
          </a:p>
        </p:txBody>
      </p:sp>
      <p:sp>
        <p:nvSpPr>
          <p:cNvPr id="115" name="Google Shape;115;p6"/>
          <p:cNvSpPr txBox="1"/>
          <p:nvPr/>
        </p:nvSpPr>
        <p:spPr>
          <a:xfrm>
            <a:off x="3855720" y="4609156"/>
            <a:ext cx="1432560" cy="40011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300"/>
              <a:buFont typeface="Arial"/>
              <a:buNone/>
            </a:pPr>
            <a:r>
              <a:rPr b="0" i="0" lang="es-ES" sz="1300" u="none" cap="none" strike="noStrike">
                <a:solidFill>
                  <a:schemeClr val="dk1"/>
                </a:solidFill>
                <a:latin typeface="Calibri"/>
                <a:ea typeface="Calibri"/>
                <a:cs typeface="Calibri"/>
                <a:sym typeface="Calibri"/>
              </a:rPr>
              <a:t>Participación comunitaria</a:t>
            </a:r>
            <a:endParaRPr b="0" i="0" sz="1300" u="none" cap="none" strike="noStrike">
              <a:solidFill>
                <a:srgbClr val="000000"/>
              </a:solidFill>
              <a:latin typeface="Arial"/>
              <a:ea typeface="Arial"/>
              <a:cs typeface="Arial"/>
              <a:sym typeface="Arial"/>
            </a:endParaRPr>
          </a:p>
        </p:txBody>
      </p:sp>
      <p:sp>
        <p:nvSpPr>
          <p:cNvPr id="116" name="Google Shape;116;p6"/>
          <p:cNvSpPr txBox="1"/>
          <p:nvPr/>
        </p:nvSpPr>
        <p:spPr>
          <a:xfrm>
            <a:off x="1979210" y="3427031"/>
            <a:ext cx="942014" cy="40011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300"/>
              <a:buFont typeface="Arial"/>
              <a:buNone/>
            </a:pPr>
            <a:r>
              <a:rPr b="0" i="0" lang="es-ES" sz="1300" u="none" cap="none" strike="noStrike">
                <a:solidFill>
                  <a:schemeClr val="dk1"/>
                </a:solidFill>
                <a:latin typeface="Calibri"/>
                <a:ea typeface="Calibri"/>
                <a:cs typeface="Calibri"/>
                <a:sym typeface="Calibri"/>
              </a:rPr>
              <a:t>Redes de apoyo</a:t>
            </a:r>
            <a:endParaRPr b="0" i="0" sz="1300" u="none" cap="none" strike="noStrike">
              <a:solidFill>
                <a:srgbClr val="000000"/>
              </a:solidFill>
              <a:latin typeface="Arial"/>
              <a:ea typeface="Arial"/>
              <a:cs typeface="Arial"/>
              <a:sym typeface="Arial"/>
            </a:endParaRPr>
          </a:p>
        </p:txBody>
      </p:sp>
      <p:sp>
        <p:nvSpPr>
          <p:cNvPr id="117" name="Google Shape;117;p6"/>
          <p:cNvSpPr txBox="1"/>
          <p:nvPr/>
        </p:nvSpPr>
        <p:spPr>
          <a:xfrm>
            <a:off x="1991610" y="2633316"/>
            <a:ext cx="917215" cy="200055"/>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300"/>
              <a:buFont typeface="Arial"/>
              <a:buNone/>
            </a:pPr>
            <a:r>
              <a:rPr b="0" i="0" lang="es-ES" sz="1300" u="none" cap="none" strike="noStrike">
                <a:solidFill>
                  <a:schemeClr val="dk1"/>
                </a:solidFill>
                <a:latin typeface="Calibri"/>
                <a:ea typeface="Calibri"/>
                <a:cs typeface="Calibri"/>
                <a:sym typeface="Calibri"/>
              </a:rPr>
              <a:t>Nutrición</a:t>
            </a:r>
            <a:endParaRPr b="0" i="0" sz="1300" u="none" cap="none" strike="noStrike">
              <a:solidFill>
                <a:srgbClr val="000000"/>
              </a:solidFill>
              <a:latin typeface="Arial"/>
              <a:ea typeface="Arial"/>
              <a:cs typeface="Arial"/>
              <a:sym typeface="Arial"/>
            </a:endParaRPr>
          </a:p>
        </p:txBody>
      </p:sp>
      <p:sp>
        <p:nvSpPr>
          <p:cNvPr id="118" name="Google Shape;118;p6"/>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AGENTES SOCIALIZADORES QUE IMPULSAN LA RESILIENCIA </a:t>
            </a:r>
            <a:endParaRPr/>
          </a:p>
        </p:txBody>
      </p:sp>
      <p:sp>
        <p:nvSpPr>
          <p:cNvPr id="119" name="Google Shape;119;p6"/>
          <p:cNvSpPr/>
          <p:nvPr/>
        </p:nvSpPr>
        <p:spPr>
          <a:xfrm>
            <a:off x="914400" y="4264502"/>
            <a:ext cx="1124793" cy="704007"/>
          </a:xfrm>
          <a:prstGeom prst="roundRect">
            <a:avLst>
              <a:gd fmla="val 16667"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s-ES" sz="1200" u="none" cap="none" strike="noStrike">
                <a:solidFill>
                  <a:schemeClr val="lt1"/>
                </a:solidFill>
                <a:latin typeface="Calibri"/>
                <a:ea typeface="Calibri"/>
                <a:cs typeface="Calibri"/>
                <a:sym typeface="Calibri"/>
              </a:rPr>
              <a:t>Protagonismo infantil</a:t>
            </a:r>
            <a:endParaRPr b="0" i="0" sz="1200" u="none" cap="none" strike="noStrike">
              <a:solidFill>
                <a:schemeClr val="lt1"/>
              </a:solidFill>
              <a:latin typeface="Calibri"/>
              <a:ea typeface="Calibri"/>
              <a:cs typeface="Calibri"/>
              <a:sym typeface="Calibri"/>
            </a:endParaRPr>
          </a:p>
        </p:txBody>
      </p:sp>
      <p:sp>
        <p:nvSpPr>
          <p:cNvPr id="120" name="Google Shape;120;p6"/>
          <p:cNvSpPr/>
          <p:nvPr/>
        </p:nvSpPr>
        <p:spPr>
          <a:xfrm>
            <a:off x="4009604" y="1169030"/>
            <a:ext cx="1124793" cy="356050"/>
          </a:xfrm>
          <a:prstGeom prst="roundRect">
            <a:avLst>
              <a:gd fmla="val 16667"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s-ES" sz="1200" u="none" cap="none" strike="noStrike">
                <a:solidFill>
                  <a:schemeClr val="lt1"/>
                </a:solidFill>
                <a:latin typeface="Calibri"/>
                <a:ea typeface="Calibri"/>
                <a:cs typeface="Calibri"/>
                <a:sym typeface="Calibri"/>
              </a:rPr>
              <a:t>Políticas</a:t>
            </a:r>
            <a:endParaRPr/>
          </a:p>
        </p:txBody>
      </p:sp>
      <p:sp>
        <p:nvSpPr>
          <p:cNvPr id="121" name="Google Shape;121;p6"/>
          <p:cNvSpPr/>
          <p:nvPr/>
        </p:nvSpPr>
        <p:spPr>
          <a:xfrm>
            <a:off x="4009604" y="1772153"/>
            <a:ext cx="1124793" cy="356050"/>
          </a:xfrm>
          <a:prstGeom prst="roundRect">
            <a:avLst>
              <a:gd fmla="val 16667"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s-ES" sz="1200" u="none" cap="none" strike="noStrike">
                <a:solidFill>
                  <a:schemeClr val="lt1"/>
                </a:solidFill>
                <a:latin typeface="Calibri"/>
                <a:ea typeface="Calibri"/>
                <a:cs typeface="Calibri"/>
                <a:sym typeface="Calibri"/>
              </a:rPr>
              <a:t>Comunidad</a:t>
            </a:r>
            <a:endParaRPr/>
          </a:p>
        </p:txBody>
      </p:sp>
      <p:sp>
        <p:nvSpPr>
          <p:cNvPr id="122" name="Google Shape;122;p6"/>
          <p:cNvSpPr/>
          <p:nvPr/>
        </p:nvSpPr>
        <p:spPr>
          <a:xfrm>
            <a:off x="4009604" y="2476160"/>
            <a:ext cx="1124793" cy="356050"/>
          </a:xfrm>
          <a:prstGeom prst="roundRect">
            <a:avLst>
              <a:gd fmla="val 16667"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s-ES" sz="1200" u="none" cap="none" strike="noStrike">
                <a:solidFill>
                  <a:schemeClr val="lt1"/>
                </a:solidFill>
                <a:latin typeface="Calibri"/>
                <a:ea typeface="Calibri"/>
                <a:cs typeface="Calibri"/>
                <a:sym typeface="Calibri"/>
              </a:rPr>
              <a:t>Familia</a:t>
            </a:r>
            <a:endParaRPr/>
          </a:p>
        </p:txBody>
      </p:sp>
      <p:sp>
        <p:nvSpPr>
          <p:cNvPr id="123" name="Google Shape;123;p6"/>
          <p:cNvSpPr/>
          <p:nvPr/>
        </p:nvSpPr>
        <p:spPr>
          <a:xfrm>
            <a:off x="6931952" y="877888"/>
            <a:ext cx="1124793" cy="841572"/>
          </a:xfrm>
          <a:prstGeom prst="roundRect">
            <a:avLst>
              <a:gd fmla="val 16667"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s-ES" sz="1200" u="none" cap="none" strike="noStrike">
                <a:solidFill>
                  <a:schemeClr val="lt1"/>
                </a:solidFill>
                <a:latin typeface="Calibri"/>
                <a:ea typeface="Calibri"/>
                <a:cs typeface="Calibri"/>
                <a:sym typeface="Calibri"/>
              </a:rPr>
              <a:t>Juego y adaptación escolar</a:t>
            </a:r>
            <a:endParaRPr/>
          </a:p>
        </p:txBody>
      </p:sp>
      <p:sp>
        <p:nvSpPr>
          <p:cNvPr id="124" name="Google Shape;124;p6"/>
          <p:cNvSpPr/>
          <p:nvPr/>
        </p:nvSpPr>
        <p:spPr>
          <a:xfrm>
            <a:off x="7029056" y="4275180"/>
            <a:ext cx="1124793" cy="995320"/>
          </a:xfrm>
          <a:prstGeom prst="roundRect">
            <a:avLst>
              <a:gd fmla="val 16667"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s-ES" sz="1200" u="none" cap="none" strike="noStrike">
                <a:solidFill>
                  <a:schemeClr val="lt1"/>
                </a:solidFill>
                <a:latin typeface="Calibri"/>
                <a:ea typeface="Calibri"/>
                <a:cs typeface="Calibri"/>
                <a:sym typeface="Calibri"/>
              </a:rPr>
              <a:t>Autoestima</a:t>
            </a:r>
            <a:endParaRPr/>
          </a:p>
          <a:p>
            <a:pPr indent="0" lvl="0" marL="0" marR="0" rtl="0" algn="ctr">
              <a:lnSpc>
                <a:spcPct val="100000"/>
              </a:lnSpc>
              <a:spcBef>
                <a:spcPts val="0"/>
              </a:spcBef>
              <a:spcAft>
                <a:spcPts val="0"/>
              </a:spcAft>
              <a:buNone/>
            </a:pPr>
            <a:r>
              <a:rPr b="0" i="0" lang="es-ES" sz="1200" u="none" cap="none" strike="noStrike">
                <a:solidFill>
                  <a:schemeClr val="lt1"/>
                </a:solidFill>
                <a:latin typeface="Calibri"/>
                <a:ea typeface="Calibri"/>
                <a:cs typeface="Calibri"/>
                <a:sym typeface="Calibri"/>
              </a:rPr>
              <a:t>Autonomía</a:t>
            </a:r>
            <a:endParaRPr/>
          </a:p>
          <a:p>
            <a:pPr indent="0" lvl="0" marL="0" marR="0" rtl="0" algn="ctr">
              <a:lnSpc>
                <a:spcPct val="100000"/>
              </a:lnSpc>
              <a:spcBef>
                <a:spcPts val="0"/>
              </a:spcBef>
              <a:spcAft>
                <a:spcPts val="0"/>
              </a:spcAft>
              <a:buNone/>
            </a:pPr>
            <a:r>
              <a:rPr b="0" i="0" lang="es-ES" sz="1200" u="none" cap="none" strike="noStrike">
                <a:solidFill>
                  <a:schemeClr val="lt1"/>
                </a:solidFill>
                <a:latin typeface="Calibri"/>
                <a:ea typeface="Calibri"/>
                <a:cs typeface="Calibri"/>
                <a:sym typeface="Calibri"/>
              </a:rPr>
              <a:t>Creatividad</a:t>
            </a:r>
            <a:endParaRPr/>
          </a:p>
          <a:p>
            <a:pPr indent="0" lvl="0" marL="0" marR="0" rtl="0" algn="ctr">
              <a:lnSpc>
                <a:spcPct val="100000"/>
              </a:lnSpc>
              <a:spcBef>
                <a:spcPts val="0"/>
              </a:spcBef>
              <a:spcAft>
                <a:spcPts val="0"/>
              </a:spcAft>
              <a:buNone/>
            </a:pPr>
            <a:r>
              <a:rPr b="0" i="0" lang="es-ES" sz="1200" u="none" cap="none" strike="noStrike">
                <a:solidFill>
                  <a:schemeClr val="lt1"/>
                </a:solidFill>
                <a:latin typeface="Calibri"/>
                <a:ea typeface="Calibri"/>
                <a:cs typeface="Calibri"/>
                <a:sym typeface="Calibri"/>
              </a:rPr>
              <a:t>Humor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7"/>
          <p:cNvSpPr txBox="1"/>
          <p:nvPr/>
        </p:nvSpPr>
        <p:spPr>
          <a:xfrm>
            <a:off x="511330" y="885980"/>
            <a:ext cx="2692245" cy="4308872"/>
          </a:xfrm>
          <a:prstGeom prst="rect">
            <a:avLst/>
          </a:prstGeom>
          <a:noFill/>
          <a:ln>
            <a:noFill/>
          </a:ln>
        </p:spPr>
        <p:txBody>
          <a:bodyPr anchorCtr="0" anchor="t" bIns="0" lIns="0" spcFirstLastPara="1" rIns="0" wrap="square" tIns="0">
            <a:spAutoFit/>
          </a:bodyPr>
          <a:lstStyle/>
          <a:p>
            <a:pPr indent="-166688" lvl="0" marL="177800"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Las personas que están dentro de nuestro entorno familiar, social y laboral constituyen modelos conductuales que a través de nuestro sistema de aprendizaje: Observación, Memoria, reproducción y motivación. </a:t>
            </a:r>
            <a:endParaRPr b="0" i="0" sz="1400" u="none" cap="none" strike="noStrike">
              <a:solidFill>
                <a:schemeClr val="dk1"/>
              </a:solidFill>
              <a:latin typeface="Calibri"/>
              <a:ea typeface="Calibri"/>
              <a:cs typeface="Calibri"/>
              <a:sym typeface="Calibri"/>
            </a:endParaRPr>
          </a:p>
          <a:p>
            <a:pPr indent="-77788" lvl="0" marL="1778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a:p>
            <a:pPr indent="-166688" lvl="0" marL="177800" marR="0" rtl="0" algn="l">
              <a:lnSpc>
                <a:spcPct val="100000"/>
              </a:lnSpc>
              <a:spcBef>
                <a:spcPts val="0"/>
              </a:spcBef>
              <a:spcAft>
                <a:spcPts val="0"/>
              </a:spcAft>
              <a:buClr>
                <a:srgbClr val="000000"/>
              </a:buClr>
              <a:buSzPts val="1400"/>
              <a:buFont typeface="Arial"/>
              <a:buChar char="•"/>
            </a:pPr>
            <a:r>
              <a:rPr b="0" i="0" lang="es-ES" sz="1400" u="none" cap="none" strike="noStrike">
                <a:solidFill>
                  <a:schemeClr val="dk1"/>
                </a:solidFill>
                <a:latin typeface="Calibri"/>
                <a:ea typeface="Calibri"/>
                <a:cs typeface="Calibri"/>
                <a:sym typeface="Calibri"/>
              </a:rPr>
              <a:t>La experiencia y la experiencia adquirida a través de las experiencias socioemocionales tendrán un impacto sobre nuestras actuaciones futuras, ejemplo: un padre que se ha caracterizado por ser honesto y frontal en sus apreciaciones. Al ser observada esta conducta por sus hijos es probable que se produzca una motivación por imitar a la figura parental.)</a:t>
            </a:r>
            <a:endParaRPr b="0" i="0" sz="1400" u="none" cap="none" strike="noStrike">
              <a:solidFill>
                <a:schemeClr val="dk1"/>
              </a:solidFill>
              <a:latin typeface="Calibri"/>
              <a:ea typeface="Calibri"/>
              <a:cs typeface="Calibri"/>
              <a:sym typeface="Calibri"/>
            </a:endParaRPr>
          </a:p>
        </p:txBody>
      </p:sp>
      <p:sp>
        <p:nvSpPr>
          <p:cNvPr id="130" name="Google Shape;130;p7"/>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AGENTES SOCIALIZADORES QUE IMPULSAN LA RESILIENCIA </a:t>
            </a:r>
            <a:endParaRPr/>
          </a:p>
        </p:txBody>
      </p:sp>
      <p:pic>
        <p:nvPicPr>
          <p:cNvPr id="131" name="Google Shape;131;p7"/>
          <p:cNvPicPr preferRelativeResize="0"/>
          <p:nvPr/>
        </p:nvPicPr>
        <p:blipFill rotWithShape="1">
          <a:blip r:embed="rId3">
            <a:alphaModFix/>
          </a:blip>
          <a:srcRect b="0" l="23989" r="8670" t="0"/>
          <a:stretch/>
        </p:blipFill>
        <p:spPr>
          <a:xfrm>
            <a:off x="3520035" y="885980"/>
            <a:ext cx="5192165" cy="438452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8"/>
          <p:cNvSpPr txBox="1"/>
          <p:nvPr/>
        </p:nvSpPr>
        <p:spPr>
          <a:xfrm>
            <a:off x="511330" y="885980"/>
            <a:ext cx="8200870" cy="646331"/>
          </a:xfrm>
          <a:prstGeom prst="rect">
            <a:avLst/>
          </a:prstGeom>
          <a:noFill/>
          <a:ln>
            <a:noFill/>
          </a:ln>
        </p:spPr>
        <p:txBody>
          <a:bodyPr anchorCtr="0" anchor="t" bIns="0" lIns="0" spcFirstLastPara="1" rIns="0" wrap="square" tIns="0">
            <a:spAutoFit/>
          </a:bodyPr>
          <a:lstStyle/>
          <a:p>
            <a:pPr indent="0" lvl="0" marL="11725"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Calibri"/>
                <a:ea typeface="Calibri"/>
                <a:cs typeface="Calibri"/>
                <a:sym typeface="Calibri"/>
              </a:rPr>
              <a:t>No se puede dejar de lado la tarea del hogar, escuela y comunidad como dimensiones de soporte. No es solo una tarea individual adquirir la habilidad de ser resiliente. Tenemos que hacernos la pregunta. ¿Qué hace el entorno para favorecer nuestro desarrollo y ser resiliente a futuro?</a:t>
            </a:r>
            <a:endParaRPr b="0" i="0" sz="1400" u="none" cap="none" strike="noStrike">
              <a:solidFill>
                <a:schemeClr val="dk1"/>
              </a:solidFill>
              <a:latin typeface="Calibri"/>
              <a:ea typeface="Calibri"/>
              <a:cs typeface="Calibri"/>
              <a:sym typeface="Calibri"/>
            </a:endParaRPr>
          </a:p>
        </p:txBody>
      </p:sp>
      <p:sp>
        <p:nvSpPr>
          <p:cNvPr id="137" name="Google Shape;137;p8"/>
          <p:cNvSpPr txBox="1"/>
          <p:nvPr/>
        </p:nvSpPr>
        <p:spPr>
          <a:xfrm>
            <a:off x="513076" y="2343792"/>
            <a:ext cx="492728" cy="203132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s-ES" sz="1800" u="none" cap="none" strike="noStrike">
                <a:solidFill>
                  <a:schemeClr val="dk1"/>
                </a:solidFill>
                <a:latin typeface="Calibri"/>
                <a:ea typeface="Calibri"/>
                <a:cs typeface="Calibri"/>
                <a:sym typeface="Calibri"/>
              </a:rPr>
              <a:t>A</a:t>
            </a:r>
            <a:endParaRPr b="0" i="0" sz="14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rPr b="1" i="0" lang="es-ES" sz="1800" u="none" cap="none" strike="noStrike">
                <a:solidFill>
                  <a:schemeClr val="dk1"/>
                </a:solidFill>
                <a:latin typeface="Calibri"/>
                <a:ea typeface="Calibri"/>
                <a:cs typeface="Calibri"/>
                <a:sym typeface="Calibri"/>
              </a:rPr>
              <a:t>G</a:t>
            </a:r>
            <a:endParaRPr b="0" i="0" sz="14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rPr b="1" i="0" lang="es-ES" sz="1800" u="none" cap="none" strike="noStrike">
                <a:solidFill>
                  <a:schemeClr val="dk1"/>
                </a:solidFill>
                <a:latin typeface="Calibri"/>
                <a:ea typeface="Calibri"/>
                <a:cs typeface="Calibri"/>
                <a:sym typeface="Calibri"/>
              </a:rPr>
              <a:t>E</a:t>
            </a:r>
            <a:endParaRPr b="0" i="0" sz="14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rPr b="1" i="0" lang="es-ES" sz="1800" u="none" cap="none" strike="noStrike">
                <a:solidFill>
                  <a:schemeClr val="dk1"/>
                </a:solidFill>
                <a:latin typeface="Calibri"/>
                <a:ea typeface="Calibri"/>
                <a:cs typeface="Calibri"/>
                <a:sym typeface="Calibri"/>
              </a:rPr>
              <a:t>N</a:t>
            </a:r>
            <a:endParaRPr b="0" i="0" sz="14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rPr b="1" i="0" lang="es-ES" sz="1800" u="none" cap="none" strike="noStrike">
                <a:solidFill>
                  <a:schemeClr val="dk1"/>
                </a:solidFill>
                <a:latin typeface="Calibri"/>
                <a:ea typeface="Calibri"/>
                <a:cs typeface="Calibri"/>
                <a:sym typeface="Calibri"/>
              </a:rPr>
              <a:t>T</a:t>
            </a:r>
            <a:endParaRPr b="0" i="0" sz="14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rPr b="1" i="0" lang="es-ES" sz="1800" u="none" cap="none" strike="noStrike">
                <a:solidFill>
                  <a:schemeClr val="dk1"/>
                </a:solidFill>
                <a:latin typeface="Calibri"/>
                <a:ea typeface="Calibri"/>
                <a:cs typeface="Calibri"/>
                <a:sym typeface="Calibri"/>
              </a:rPr>
              <a:t>E</a:t>
            </a:r>
            <a:endParaRPr b="0" i="0" sz="14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800"/>
              <a:buFont typeface="Arial"/>
              <a:buNone/>
            </a:pPr>
            <a:r>
              <a:rPr b="1" i="0" lang="es-ES" sz="1800" u="none" cap="none" strike="noStrike">
                <a:solidFill>
                  <a:schemeClr val="dk1"/>
                </a:solidFill>
                <a:latin typeface="Calibri"/>
                <a:ea typeface="Calibri"/>
                <a:cs typeface="Calibri"/>
                <a:sym typeface="Calibri"/>
              </a:rPr>
              <a:t>S</a:t>
            </a:r>
            <a:endParaRPr b="0" i="0" sz="1400" u="none" cap="none" strike="noStrike">
              <a:solidFill>
                <a:schemeClr val="dk1"/>
              </a:solidFill>
              <a:latin typeface="Calibri"/>
              <a:ea typeface="Calibri"/>
              <a:cs typeface="Calibri"/>
              <a:sym typeface="Calibri"/>
            </a:endParaRPr>
          </a:p>
        </p:txBody>
      </p:sp>
      <p:sp>
        <p:nvSpPr>
          <p:cNvPr id="138" name="Google Shape;138;p8"/>
          <p:cNvSpPr/>
          <p:nvPr/>
        </p:nvSpPr>
        <p:spPr>
          <a:xfrm>
            <a:off x="503237" y="376836"/>
            <a:ext cx="3874553" cy="13849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None/>
            </a:pPr>
            <a:r>
              <a:rPr b="1" i="0" lang="es-ES" sz="1000" u="none" cap="none" strike="noStrike">
                <a:solidFill>
                  <a:srgbClr val="7F7F7F"/>
                </a:solidFill>
                <a:latin typeface="Calibri"/>
                <a:ea typeface="Calibri"/>
                <a:cs typeface="Calibri"/>
                <a:sym typeface="Calibri"/>
              </a:rPr>
              <a:t>+ </a:t>
            </a:r>
            <a:r>
              <a:rPr b="0" i="0" lang="es-ES" sz="1000" u="none" cap="none" strike="noStrike">
                <a:solidFill>
                  <a:srgbClr val="A5A5A5"/>
                </a:solidFill>
                <a:latin typeface="Calibri"/>
                <a:ea typeface="Calibri"/>
                <a:cs typeface="Calibri"/>
                <a:sym typeface="Calibri"/>
              </a:rPr>
              <a:t>AGENTES SOCIALIZADORES QUE IMPULSAN LA RESILIENCIA </a:t>
            </a:r>
            <a:endParaRPr/>
          </a:p>
        </p:txBody>
      </p:sp>
      <p:grpSp>
        <p:nvGrpSpPr>
          <p:cNvPr id="139" name="Google Shape;139;p8"/>
          <p:cNvGrpSpPr/>
          <p:nvPr/>
        </p:nvGrpSpPr>
        <p:grpSpPr>
          <a:xfrm>
            <a:off x="1027778" y="3429250"/>
            <a:ext cx="2575892" cy="500394"/>
            <a:chOff x="792046" y="3453041"/>
            <a:chExt cx="2575892" cy="500394"/>
          </a:xfrm>
        </p:grpSpPr>
        <p:sp>
          <p:nvSpPr>
            <p:cNvPr id="140" name="Google Shape;140;p8"/>
            <p:cNvSpPr/>
            <p:nvPr/>
          </p:nvSpPr>
          <p:spPr>
            <a:xfrm>
              <a:off x="1008063" y="3453041"/>
              <a:ext cx="2359875" cy="500394"/>
            </a:xfrm>
            <a:prstGeom prst="roundRect">
              <a:avLst>
                <a:gd fmla="val 24207" name="adj"/>
              </a:avLst>
            </a:prstGeom>
            <a:solidFill>
              <a:srgbClr val="00B2C2"/>
            </a:solidFill>
            <a:ln>
              <a:noFill/>
            </a:ln>
          </p:spPr>
          <p:txBody>
            <a:bodyPr anchorCtr="0" anchor="ctr" bIns="45700" lIns="91425" spcFirstLastPara="1" rIns="91425" wrap="square" tIns="45700">
              <a:noAutofit/>
            </a:bodyPr>
            <a:lstStyle/>
            <a:p>
              <a:pPr indent="-1588" lvl="0" marL="635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Comunidad</a:t>
              </a:r>
              <a:endParaRPr/>
            </a:p>
          </p:txBody>
        </p:sp>
        <p:grpSp>
          <p:nvGrpSpPr>
            <p:cNvPr id="141" name="Google Shape;141;p8"/>
            <p:cNvGrpSpPr/>
            <p:nvPr/>
          </p:nvGrpSpPr>
          <p:grpSpPr>
            <a:xfrm>
              <a:off x="792046" y="3501327"/>
              <a:ext cx="459474" cy="403823"/>
              <a:chOff x="5892512" y="2805541"/>
              <a:chExt cx="459474" cy="403823"/>
            </a:xfrm>
          </p:grpSpPr>
          <p:sp>
            <p:nvSpPr>
              <p:cNvPr id="142" name="Google Shape;142;p8"/>
              <p:cNvSpPr/>
              <p:nvPr/>
            </p:nvSpPr>
            <p:spPr>
              <a:xfrm>
                <a:off x="5956277" y="2824919"/>
                <a:ext cx="395709" cy="376075"/>
              </a:xfrm>
              <a:prstGeom prst="ellipse">
                <a:avLst/>
              </a:prstGeom>
              <a:solidFill>
                <a:srgbClr val="00869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43" name="Google Shape;143;p8"/>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44" name="Google Shape;144;p8"/>
              <p:cNvSpPr/>
              <p:nvPr/>
            </p:nvSpPr>
            <p:spPr>
              <a:xfrm rot="5400000">
                <a:off x="6076285" y="2946262"/>
                <a:ext cx="186870" cy="122381"/>
              </a:xfrm>
              <a:prstGeom prst="triangle">
                <a:avLst>
                  <a:gd fmla="val 50000" name="adj"/>
                </a:avLst>
              </a:prstGeom>
              <a:solidFill>
                <a:srgbClr val="00B2C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grpSp>
      </p:grpSp>
      <p:grpSp>
        <p:nvGrpSpPr>
          <p:cNvPr id="145" name="Google Shape;145;p8"/>
          <p:cNvGrpSpPr/>
          <p:nvPr/>
        </p:nvGrpSpPr>
        <p:grpSpPr>
          <a:xfrm>
            <a:off x="1027778" y="2789266"/>
            <a:ext cx="2575892" cy="500394"/>
            <a:chOff x="792046" y="2829619"/>
            <a:chExt cx="2575892" cy="500394"/>
          </a:xfrm>
        </p:grpSpPr>
        <p:sp>
          <p:nvSpPr>
            <p:cNvPr id="146" name="Google Shape;146;p8"/>
            <p:cNvSpPr/>
            <p:nvPr/>
          </p:nvSpPr>
          <p:spPr>
            <a:xfrm>
              <a:off x="1008063" y="2829619"/>
              <a:ext cx="2359875" cy="500394"/>
            </a:xfrm>
            <a:prstGeom prst="roundRect">
              <a:avLst>
                <a:gd fmla="val 26745" name="adj"/>
              </a:avLst>
            </a:prstGeom>
            <a:solidFill>
              <a:srgbClr val="EE4539"/>
            </a:solidFill>
            <a:ln>
              <a:noFill/>
            </a:ln>
          </p:spPr>
          <p:txBody>
            <a:bodyPr anchorCtr="0" anchor="ctr" bIns="45700" lIns="91425" spcFirstLastPara="1" rIns="91425" wrap="square" tIns="45700">
              <a:noAutofit/>
            </a:bodyPr>
            <a:lstStyle/>
            <a:p>
              <a:pPr indent="-1588" lvl="0" marL="635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Amigos /el barrio</a:t>
              </a:r>
              <a:endParaRPr/>
            </a:p>
          </p:txBody>
        </p:sp>
        <p:grpSp>
          <p:nvGrpSpPr>
            <p:cNvPr id="147" name="Google Shape;147;p8"/>
            <p:cNvGrpSpPr/>
            <p:nvPr/>
          </p:nvGrpSpPr>
          <p:grpSpPr>
            <a:xfrm>
              <a:off x="792046" y="2877905"/>
              <a:ext cx="459474" cy="403823"/>
              <a:chOff x="5892512" y="2805541"/>
              <a:chExt cx="459474" cy="403823"/>
            </a:xfrm>
          </p:grpSpPr>
          <p:sp>
            <p:nvSpPr>
              <p:cNvPr id="148" name="Google Shape;148;p8"/>
              <p:cNvSpPr/>
              <p:nvPr/>
            </p:nvSpPr>
            <p:spPr>
              <a:xfrm>
                <a:off x="5956277" y="2824919"/>
                <a:ext cx="395709" cy="376075"/>
              </a:xfrm>
              <a:prstGeom prst="ellipse">
                <a:avLst/>
              </a:prstGeom>
              <a:solidFill>
                <a:srgbClr val="A22F2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49" name="Google Shape;149;p8"/>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50" name="Google Shape;150;p8"/>
              <p:cNvSpPr/>
              <p:nvPr/>
            </p:nvSpPr>
            <p:spPr>
              <a:xfrm rot="5400000">
                <a:off x="6076285" y="2946262"/>
                <a:ext cx="186870" cy="122381"/>
              </a:xfrm>
              <a:prstGeom prst="triangle">
                <a:avLst>
                  <a:gd fmla="val 50000" name="adj"/>
                </a:avLst>
              </a:prstGeom>
              <a:solidFill>
                <a:srgbClr val="EE453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grpSp>
      </p:grpSp>
      <p:grpSp>
        <p:nvGrpSpPr>
          <p:cNvPr id="151" name="Google Shape;151;p8"/>
          <p:cNvGrpSpPr/>
          <p:nvPr/>
        </p:nvGrpSpPr>
        <p:grpSpPr>
          <a:xfrm>
            <a:off x="1027778" y="2149282"/>
            <a:ext cx="2575892" cy="500394"/>
            <a:chOff x="792046" y="2201958"/>
            <a:chExt cx="2575892" cy="500394"/>
          </a:xfrm>
        </p:grpSpPr>
        <p:sp>
          <p:nvSpPr>
            <p:cNvPr id="152" name="Google Shape;152;p8"/>
            <p:cNvSpPr/>
            <p:nvPr/>
          </p:nvSpPr>
          <p:spPr>
            <a:xfrm>
              <a:off x="1008063" y="2201958"/>
              <a:ext cx="2359875" cy="500394"/>
            </a:xfrm>
            <a:prstGeom prst="roundRect">
              <a:avLst>
                <a:gd fmla="val 24841" name="adj"/>
              </a:avLst>
            </a:prstGeom>
            <a:solidFill>
              <a:srgbClr val="7150A0"/>
            </a:solidFill>
            <a:ln>
              <a:noFill/>
            </a:ln>
          </p:spPr>
          <p:txBody>
            <a:bodyPr anchorCtr="0" anchor="ctr" bIns="45700" lIns="91425" spcFirstLastPara="1" rIns="91425" wrap="square" tIns="45700">
              <a:noAutofit/>
            </a:bodyPr>
            <a:lstStyle/>
            <a:p>
              <a:pPr indent="-1588" lvl="0" marL="635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Vínculo con los padres</a:t>
              </a:r>
              <a:endParaRPr/>
            </a:p>
          </p:txBody>
        </p:sp>
        <p:grpSp>
          <p:nvGrpSpPr>
            <p:cNvPr id="153" name="Google Shape;153;p8"/>
            <p:cNvGrpSpPr/>
            <p:nvPr/>
          </p:nvGrpSpPr>
          <p:grpSpPr>
            <a:xfrm>
              <a:off x="792046" y="2250244"/>
              <a:ext cx="459474" cy="403823"/>
              <a:chOff x="5892512" y="2805541"/>
              <a:chExt cx="459474" cy="403823"/>
            </a:xfrm>
          </p:grpSpPr>
          <p:sp>
            <p:nvSpPr>
              <p:cNvPr id="154" name="Google Shape;154;p8"/>
              <p:cNvSpPr/>
              <p:nvPr/>
            </p:nvSpPr>
            <p:spPr>
              <a:xfrm>
                <a:off x="5956277" y="2824919"/>
                <a:ext cx="395709" cy="376075"/>
              </a:xfrm>
              <a:prstGeom prst="ellipse">
                <a:avLst/>
              </a:prstGeom>
              <a:solidFill>
                <a:srgbClr val="5A3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55" name="Google Shape;155;p8"/>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56" name="Google Shape;156;p8"/>
              <p:cNvSpPr/>
              <p:nvPr/>
            </p:nvSpPr>
            <p:spPr>
              <a:xfrm rot="5400000">
                <a:off x="6076285" y="2946262"/>
                <a:ext cx="186870" cy="122381"/>
              </a:xfrm>
              <a:prstGeom prst="triangle">
                <a:avLst>
                  <a:gd fmla="val 50000" name="adj"/>
                </a:avLst>
              </a:prstGeom>
              <a:solidFill>
                <a:srgbClr val="7150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grpSp>
      </p:grpSp>
      <p:grpSp>
        <p:nvGrpSpPr>
          <p:cNvPr id="157" name="Google Shape;157;p8"/>
          <p:cNvGrpSpPr/>
          <p:nvPr/>
        </p:nvGrpSpPr>
        <p:grpSpPr>
          <a:xfrm>
            <a:off x="1027778" y="4069233"/>
            <a:ext cx="2575892" cy="500394"/>
            <a:chOff x="792046" y="3453041"/>
            <a:chExt cx="2575892" cy="500394"/>
          </a:xfrm>
        </p:grpSpPr>
        <p:sp>
          <p:nvSpPr>
            <p:cNvPr id="158" name="Google Shape;158;p8"/>
            <p:cNvSpPr/>
            <p:nvPr/>
          </p:nvSpPr>
          <p:spPr>
            <a:xfrm>
              <a:off x="1008063" y="3453041"/>
              <a:ext cx="2359875" cy="500394"/>
            </a:xfrm>
            <a:prstGeom prst="roundRect">
              <a:avLst>
                <a:gd fmla="val 24207" name="adj"/>
              </a:avLst>
            </a:prstGeom>
            <a:solidFill>
              <a:srgbClr val="FE7628"/>
            </a:solidFill>
            <a:ln>
              <a:noFill/>
            </a:ln>
          </p:spPr>
          <p:txBody>
            <a:bodyPr anchorCtr="0" anchor="ctr" bIns="45700" lIns="91425" spcFirstLastPara="1" rIns="91425" wrap="square" tIns="45700">
              <a:noAutofit/>
            </a:bodyPr>
            <a:lstStyle/>
            <a:p>
              <a:pPr indent="-1588" lvl="0" marL="6350" marR="0" rtl="0" algn="ctr">
                <a:lnSpc>
                  <a:spcPct val="100000"/>
                </a:lnSpc>
                <a:spcBef>
                  <a:spcPts val="0"/>
                </a:spcBef>
                <a:spcAft>
                  <a:spcPts val="0"/>
                </a:spcAft>
                <a:buNone/>
              </a:pPr>
              <a:r>
                <a:rPr b="1" i="0" lang="es-ES" sz="1400" u="none" cap="none" strike="noStrike">
                  <a:solidFill>
                    <a:schemeClr val="lt1"/>
                  </a:solidFill>
                  <a:latin typeface="Calibri"/>
                  <a:ea typeface="Calibri"/>
                  <a:cs typeface="Calibri"/>
                  <a:sym typeface="Calibri"/>
                </a:rPr>
                <a:t>La escuela</a:t>
              </a:r>
              <a:endParaRPr/>
            </a:p>
          </p:txBody>
        </p:sp>
        <p:grpSp>
          <p:nvGrpSpPr>
            <p:cNvPr id="159" name="Google Shape;159;p8"/>
            <p:cNvGrpSpPr/>
            <p:nvPr/>
          </p:nvGrpSpPr>
          <p:grpSpPr>
            <a:xfrm>
              <a:off x="792046" y="3501327"/>
              <a:ext cx="459474" cy="403823"/>
              <a:chOff x="5892512" y="2805541"/>
              <a:chExt cx="459474" cy="403823"/>
            </a:xfrm>
          </p:grpSpPr>
          <p:sp>
            <p:nvSpPr>
              <p:cNvPr id="160" name="Google Shape;160;p8"/>
              <p:cNvSpPr/>
              <p:nvPr/>
            </p:nvSpPr>
            <p:spPr>
              <a:xfrm>
                <a:off x="5956277" y="2824919"/>
                <a:ext cx="395709" cy="376075"/>
              </a:xfrm>
              <a:prstGeom prst="ellipse">
                <a:avLst/>
              </a:prstGeom>
              <a:solidFill>
                <a:srgbClr val="D2622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61" name="Google Shape;161;p8"/>
              <p:cNvSpPr/>
              <p:nvPr/>
            </p:nvSpPr>
            <p:spPr>
              <a:xfrm>
                <a:off x="5892512" y="2805541"/>
                <a:ext cx="424906" cy="403823"/>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sp>
            <p:nvSpPr>
              <p:cNvPr id="162" name="Google Shape;162;p8"/>
              <p:cNvSpPr/>
              <p:nvPr/>
            </p:nvSpPr>
            <p:spPr>
              <a:xfrm rot="5400000">
                <a:off x="6076285" y="2946262"/>
                <a:ext cx="186870" cy="122381"/>
              </a:xfrm>
              <a:prstGeom prst="triangle">
                <a:avLst>
                  <a:gd fmla="val 50000" name="adj"/>
                </a:avLst>
              </a:prstGeom>
              <a:solidFill>
                <a:srgbClr val="FE762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300" u="none" cap="none" strike="noStrike">
                  <a:solidFill>
                    <a:schemeClr val="lt1"/>
                  </a:solidFill>
                  <a:latin typeface="Arial"/>
                  <a:ea typeface="Arial"/>
                  <a:cs typeface="Arial"/>
                  <a:sym typeface="Arial"/>
                </a:endParaRPr>
              </a:p>
            </p:txBody>
          </p:sp>
        </p:grpSp>
      </p:grpSp>
      <p:pic>
        <p:nvPicPr>
          <p:cNvPr id="163" name="Google Shape;163;p8"/>
          <p:cNvPicPr preferRelativeResize="0"/>
          <p:nvPr/>
        </p:nvPicPr>
        <p:blipFill rotWithShape="1">
          <a:blip r:embed="rId3">
            <a:alphaModFix/>
          </a:blip>
          <a:srcRect b="7327" l="5453" r="0" t="0"/>
          <a:stretch/>
        </p:blipFill>
        <p:spPr>
          <a:xfrm>
            <a:off x="4054110" y="1846177"/>
            <a:ext cx="4658090" cy="3424323"/>
          </a:xfrm>
          <a:prstGeom prst="rect">
            <a:avLst/>
          </a:prstGeom>
          <a:noFill/>
          <a:ln>
            <a:noFill/>
          </a:ln>
        </p:spPr>
      </p:pic>
      <p:grpSp>
        <p:nvGrpSpPr>
          <p:cNvPr id="164" name="Google Shape;164;p8"/>
          <p:cNvGrpSpPr/>
          <p:nvPr/>
        </p:nvGrpSpPr>
        <p:grpSpPr>
          <a:xfrm>
            <a:off x="1011920" y="2403831"/>
            <a:ext cx="229674" cy="1911246"/>
            <a:chOff x="1244183" y="2443397"/>
            <a:chExt cx="229674" cy="1911246"/>
          </a:xfrm>
        </p:grpSpPr>
        <p:cxnSp>
          <p:nvCxnSpPr>
            <p:cNvPr id="165" name="Google Shape;165;p8"/>
            <p:cNvCxnSpPr/>
            <p:nvPr/>
          </p:nvCxnSpPr>
          <p:spPr>
            <a:xfrm>
              <a:off x="1249080" y="2443397"/>
              <a:ext cx="0" cy="1911246"/>
            </a:xfrm>
            <a:prstGeom prst="straightConnector1">
              <a:avLst/>
            </a:prstGeom>
            <a:noFill/>
            <a:ln cap="flat" cmpd="sng" w="12700">
              <a:solidFill>
                <a:srgbClr val="808799"/>
              </a:solidFill>
              <a:prstDash val="solid"/>
              <a:round/>
              <a:headEnd len="sm" w="sm" type="none"/>
              <a:tailEnd len="sm" w="sm" type="none"/>
            </a:ln>
          </p:spPr>
        </p:cxnSp>
        <p:cxnSp>
          <p:nvCxnSpPr>
            <p:cNvPr id="166" name="Google Shape;166;p8"/>
            <p:cNvCxnSpPr/>
            <p:nvPr/>
          </p:nvCxnSpPr>
          <p:spPr>
            <a:xfrm rot="10800000">
              <a:off x="1244183" y="2447145"/>
              <a:ext cx="229674" cy="0"/>
            </a:xfrm>
            <a:prstGeom prst="straightConnector1">
              <a:avLst/>
            </a:prstGeom>
            <a:noFill/>
            <a:ln cap="flat" cmpd="sng" w="12700">
              <a:solidFill>
                <a:srgbClr val="808799"/>
              </a:solidFill>
              <a:prstDash val="solid"/>
              <a:round/>
              <a:headEnd len="sm" w="sm" type="none"/>
              <a:tailEnd len="sm" w="sm" type="none"/>
            </a:ln>
          </p:spPr>
        </p:cxnSp>
        <p:cxnSp>
          <p:nvCxnSpPr>
            <p:cNvPr id="167" name="Google Shape;167;p8"/>
            <p:cNvCxnSpPr/>
            <p:nvPr/>
          </p:nvCxnSpPr>
          <p:spPr>
            <a:xfrm rot="10800000">
              <a:off x="1244183" y="3080760"/>
              <a:ext cx="229674" cy="0"/>
            </a:xfrm>
            <a:prstGeom prst="straightConnector1">
              <a:avLst/>
            </a:prstGeom>
            <a:noFill/>
            <a:ln cap="flat" cmpd="sng" w="12700">
              <a:solidFill>
                <a:srgbClr val="808799"/>
              </a:solidFill>
              <a:prstDash val="solid"/>
              <a:round/>
              <a:headEnd len="sm" w="sm" type="none"/>
              <a:tailEnd len="sm" w="sm" type="none"/>
            </a:ln>
          </p:spPr>
        </p:cxnSp>
        <p:cxnSp>
          <p:nvCxnSpPr>
            <p:cNvPr id="168" name="Google Shape;168;p8"/>
            <p:cNvCxnSpPr/>
            <p:nvPr/>
          </p:nvCxnSpPr>
          <p:spPr>
            <a:xfrm rot="10800000">
              <a:off x="1244183" y="3714375"/>
              <a:ext cx="229674" cy="0"/>
            </a:xfrm>
            <a:prstGeom prst="straightConnector1">
              <a:avLst/>
            </a:prstGeom>
            <a:noFill/>
            <a:ln cap="flat" cmpd="sng" w="12700">
              <a:solidFill>
                <a:srgbClr val="808799"/>
              </a:solidFill>
              <a:prstDash val="solid"/>
              <a:round/>
              <a:headEnd len="sm" w="sm" type="none"/>
              <a:tailEnd len="sm" w="sm" type="none"/>
            </a:ln>
          </p:spPr>
        </p:cxnSp>
        <p:cxnSp>
          <p:nvCxnSpPr>
            <p:cNvPr id="169" name="Google Shape;169;p8"/>
            <p:cNvCxnSpPr/>
            <p:nvPr/>
          </p:nvCxnSpPr>
          <p:spPr>
            <a:xfrm rot="10800000">
              <a:off x="1244183" y="4347989"/>
              <a:ext cx="229674" cy="0"/>
            </a:xfrm>
            <a:prstGeom prst="straightConnector1">
              <a:avLst/>
            </a:prstGeom>
            <a:noFill/>
            <a:ln cap="flat" cmpd="sng" w="12700">
              <a:solidFill>
                <a:srgbClr val="808799"/>
              </a:solidFill>
              <a:prstDash val="solid"/>
              <a:round/>
              <a:headEnd len="sm" w="sm" type="none"/>
              <a:tailEnd len="sm" w="sm" type="none"/>
            </a:ln>
          </p:spPr>
        </p:cxnSp>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2016-10-06T14:52:02Z</dcterms:created>
  <dc:creator>ISIL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5400A83D-B4FE-497C-9E2F-ACF3BA8DEF15</vt:lpwstr>
  </property>
  <property fmtid="{D5CDD505-2E9C-101B-9397-08002B2CF9AE}" pid="3" name="ArticulatePath">
    <vt:lpwstr>plantilla_cursos_presenciales-v3.1.6</vt:lpwstr>
  </property>
</Properties>
</file>